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sldIdLst>
    <p:sldId id="280" r:id="rId3"/>
    <p:sldId id="310" r:id="rId4"/>
    <p:sldId id="278" r:id="rId5"/>
    <p:sldId id="260" r:id="rId6"/>
    <p:sldId id="258" r:id="rId7"/>
    <p:sldId id="264" r:id="rId8"/>
    <p:sldId id="266" r:id="rId9"/>
    <p:sldId id="315" r:id="rId10"/>
    <p:sldId id="311" r:id="rId11"/>
    <p:sldId id="263" r:id="rId12"/>
    <p:sldId id="262" r:id="rId13"/>
    <p:sldId id="267" r:id="rId14"/>
    <p:sldId id="269" r:id="rId15"/>
    <p:sldId id="270" r:id="rId16"/>
    <p:sldId id="272" r:id="rId17"/>
    <p:sldId id="273" r:id="rId18"/>
    <p:sldId id="275" r:id="rId19"/>
    <p:sldId id="265" r:id="rId20"/>
    <p:sldId id="314" r:id="rId21"/>
    <p:sldId id="313" r:id="rId22"/>
    <p:sldId id="316" r:id="rId23"/>
    <p:sldId id="312" r:id="rId24"/>
    <p:sldId id="317" r:id="rId25"/>
    <p:sldId id="31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73BA"/>
    <a:srgbClr val="2E75B6"/>
    <a:srgbClr val="0072C6"/>
    <a:srgbClr val="FFE699"/>
    <a:srgbClr val="0670D7"/>
    <a:srgbClr val="A8D060"/>
    <a:srgbClr val="89C402"/>
    <a:srgbClr val="ACD64E"/>
    <a:srgbClr val="ADD751"/>
    <a:srgbClr val="006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494" autoAdjust="0"/>
  </p:normalViewPr>
  <p:slideViewPr>
    <p:cSldViewPr snapToGrid="0">
      <p:cViewPr varScale="1">
        <p:scale>
          <a:sx n="92" d="100"/>
          <a:sy n="92" d="100"/>
        </p:scale>
        <p:origin x="12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26T03:28:16.622"/>
    </inkml:context>
    <inkml:brush xml:id="br0">
      <inkml:brushProperty name="width" value="0.025" units="cm"/>
      <inkml:brushProperty name="height" value="0.02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26T03:28:36.800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0 346,'93'-66,"-23"24,49-22,-118 63,1 0,0 0,0 0,0 0,0 0,1 1,-1-1,0 0,1 0,-1 1,0-1,1 1,-1 0,1-1,-1 1,1 0,-1 0,1 0,-1 0,1 0,0 1,-1-1,2 0,-1 1,-1 1,1-1,-1 0,0 0,1 1,-1-1,0 0,0 1,-1-1,1 1,0 0,-1-1,0 1,1 0,-1 0,0-1,0 2,4 9,-1 1,0-1,-2 1,0 0,-1 4,-1 10,0-13,0-1,1 1,3 6,-4-17,1 0,0-1,0 1,0 0,0-1,1 1,0-1,0 1,0-1,0 1,0-1,1 0,0 0,0 0,0 0,0 0,0 0,0 0,1-1,-2 0,-1-1,1 1,0-1,0 1,-1-1,1 0,0 1,0-1,0 0,0 0,-1 0,1 0,0 0,0 0,0 0,0 0,-1-1,1 1,0 0,0-1,0 1,-1-1,1 1,-1-1,2 0,37-23,-27 15,81-51,4 3,4 2,3 4,4 2,87-28,-185 73,-1 0,1 1,0 0,0 0,0 1,7-1,-15 3,0-1,0 1,0 0,0 0,1 1,-1-1,0 0,0 0,0 1,0-1,-1 1,1 0,0 0,0 0,0-1,-1 2,1-1,-1 0,1 0,-1 0,0 1,0-1,0 1,0-1,0 1,1 1,11 12,-2 0,0 0,-2 1,5 9,-6-8,1-1,2 0,0 0,7 5,-15-18,0 0,0-1,0 1,1-1,-1 0,1 1,0-1,0-1,0 1,0 0,1-1,-1 1,1-1,-1 0,1 0,4 0,16 1,1 0,-1-1,5-1,-9 0,57-1,0-3,62-8,-18 2,210-15,-329 25,0-1,0 1,0 0,0 0,0 0,0 0,-1 1,1-1,0 1,0-1,0 1,0 0,-1 0,1 0,0 0,-1 1,0-1,1 1,0 0,-1 0,0 1,0 0,0 0,0 0,0 1,-1-1,0 0,0 1,-1-1,1 0,-1 1,0-1,0 3,4 16,2 0,11 18,-15-33,0 0,1-1,1 1,0-1,0 0,1 0,0 0,1-1,0 1,0-1,3 1,-6-4,0 0,1 0,-1-1,1 1,0-1,0 0,0 0,0 0,0 0,0 0,0-1,0 0,0 1,0-1,1 0,2-1,13-1,1 0,-1-1,10-2,-1 0,265-44,-47 7,33 3,-269 38,3-1,0 0,0 1,1 1,12 0,-25 0,0 0,1 0,-1 0,0 1,0-1,0 1,0 0,0-1,0 1,0 0,0 0,0 0,-1 0,1 1,0-1,-1 0,0 1,1-1,-1 1,0-1,0 1,-1 0,1 0,0 1,4 7,0 0,-2 1,0 0,-1 0,0 4,-1-6,0 0,1 0,0-1,1 1,0 0,1-1,1 1,3 2,-7-9,0 0,0 0,0-1,1 1,-1-1,1 0,0 1,0-1,-1 0,1 0,0 0,0 0,1 0,-1-1,0 1,0-1,0 1,1-1,-1 0,0 0,1 1,-1-2,0 1,1 0,-1 0,0-1,1 1,-1-1,0 1,0-1,3-1,14-3,0-1,0-1,-1 0,12-5,-7 2,53-20,2 3,2 1,1 3,71-12,-149 34,-1 1,1-1,0 1,-1-1,1 1,0 0,0 0,-1 0,1 0,0 1,-1-1,1 1,0-1,-1 1,1 0,-1 0,0 0,1 0,-1 0,0 1,0-1,0 0,0 1,1 1,5 3,1 2,-2-1,0 1,0-1,5 8,7 8,-3-6,4 5,1-1,1-1,23 15,-39-30,2 0,-1 0,1 0,0-1,1 0,-1 0,1 0,1-1,-1 0,1 0,-1-1,1 0,0 0,1 0,3-1,8 0,1-1,-1 0,0-1,1-1,20-3,117-24,-127 23,349-73,76-15,-311 68,1 5,22 2,-155 17,-2 0,1 1,0 0,-1 1,4 0,-16 0,0-1,0 2,0-1,0 0,0 0,0 0,0 0,0 1,0-1,0 1,0-1,0 1,-1-1,1 1,0 0,0 0,-1-1,1 1,-1 0,1 0,-1 0,0 0,1 0,-1 0,0 1,0-1,0 0,0 0,-1 0,1 1,6 25,-5-19,0 0,0 0,1 0,1 0,0-1,1 1,3 3,1 0,0 0,1 0,1 0,1-1,0-1,4 3,-10-9,-1 1,1-1,1 0,-1 0,0-1,1 1,0-1,0 0,0 0,0-1,1 1,-1-1,1 0,-1 0,1-1,-1 1,1-1,0 0,7-1,29-3,-1-2,0-1,-1-1,14-5,11-1,217-48,18-3,124-12,-286 56,0 4,93-2,-225 18,1 1,0-1,0 2,0-1,0 1,0-1,0 2,-1-1,9 2,-13-1,-1-1,1 0,-1 1,0 0,0-1,1 1,-2 0,1 0,0 0,-1 0,1 1,-1-1,0 0,0 1,0-1,-1 1,0-1,1 1,-1-1,0 1,-1 1,5 9,-1 1,0-2,2 1,0 0,9 11,-13-21,0-1,0 1,0-1,1 1,-1-1,1 0,0 1,0-1,0 0,1 0,-1-1,1 1,-1 0,1-1,0 1,0-1,0 0,0 0,0 0,1 0,-1 0,0-1,1 1,-1-1,2 0,17-1,0-1,0-1,-1 0,0-1,0-1,0 0,-1-1,2-2,41-8,74-16,75-9,-132 28,0 3,1 2,38 0,-96 7,1 1,-1 0,0 1,0 1,1 0,14 4,-31-5,0 1,0-1,-1 1,1 0,-1 1,0-1,0 1,0 0,-1 0,0 1,0-1,0 1,0 0,-1 0,0 0,0 0,-1 1,0-1,0 1,0 0,1 2,0 6,0 1,-1-1,0 10,-2-10,0 0,2 0,1 0,0-1,7 10,-10-19,0 0,0 0,0-1,1 1,0 0,0-1,0 0,0 1,1-1,-1 0,1 0,0 0,0 0,0-1,0 1,0-1,1 0,-1 1,1-1,-1 0,1-1,0 1,0-1,-1 1,5-1,0 0,-1 0,1-1,-1 0,0 0,1 0,-1-1,0 1,0-1,0-1,5-1,80-33,-65 25,186-86,-124 54,3 3,44-13,-133 52,0 0,0 1,0-1,1 1,-1 0,1-1,-1 2,1-1,0 0,-1 0,1 1,0 0,0 0,0 0,-1 0,1 0,0 0,0 1,-1-1,1 1,0 0,-1 0,1 0,-1 1,0-1,1 1,-1-1,0 1,-1 0,1 0,0 0,48 21,1-1,2-2,1-1,1-2,1-2,1-1,2-2,0-2,0-1,32 1,6-5,-62-5</inkml:trace>
</inkml:ink>
</file>

<file path=ppt/media/image1.png>
</file>

<file path=ppt/media/image10.png>
</file>

<file path=ppt/media/image11.png>
</file>

<file path=ppt/media/image12.svg>
</file>

<file path=ppt/media/image13.gif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G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29023-CAF0-4DAD-ACE6-249FC6A3BD88}" type="datetimeFigureOut">
              <a:rPr lang="es-GT" smtClean="0"/>
              <a:t>30/04/2020</a:t>
            </a:fld>
            <a:endParaRPr lang="es-G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G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D3E74-3113-474B-802D-2A5EED18E28B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611105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6CCCA6-521E-436B-8F6E-14DFB26339A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9936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12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362809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13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0681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14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159421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17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181368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18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213961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19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479794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20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675562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21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5477091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22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825925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23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642216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  <a:p>
            <a:pPr marL="171450" indent="-171450">
              <a:buFontTx/>
              <a:buChar char="-"/>
            </a:pPr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3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073894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24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899395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Empecemos por definir que es IoT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4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714798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5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334562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s-GT" dirty="0"/>
          </a:p>
          <a:p>
            <a:pPr marL="0" indent="0">
              <a:buFontTx/>
              <a:buNone/>
            </a:pPr>
            <a:endParaRPr lang="es-GT" dirty="0"/>
          </a:p>
          <a:p>
            <a:pPr marL="0" indent="0">
              <a:buFontTx/>
              <a:buNone/>
            </a:pPr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6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90840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7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915791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9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77503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10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274102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D3E74-3113-474B-802D-2A5EED18E28B}" type="slidenum">
              <a:rPr lang="es-GT" smtClean="0"/>
              <a:t>11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26720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4F46D-39DB-4476-B9AC-5736B6D3E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587EE8-DF15-451C-B8C4-ABA505674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15D90-45A5-499A-B5C2-647DCDB8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EFBB2-4B25-42FD-96D9-B7042E01C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0CA37-3897-4254-BBDC-694F44864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DDF0F-79ED-411E-8CE1-F86BFD98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46E0A-66D9-4275-80DF-0614B76D0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38A83-6D89-41CB-B484-45CE3D76A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DC72C-5C43-4D50-9790-5E1F4268E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4818A-5794-4E5E-BACB-C37F3DDD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8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B757C-35D4-40BC-ABCD-2B9ABEE07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54DFE-4270-4B72-803F-FE5879C9F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C9657-BB87-452C-9C4A-E5D4F3D4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20AC-B912-4F74-A8C2-24A9A7A9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A9D8B-D0D3-4976-97DE-EC6AC393C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14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47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98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80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85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35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921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5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7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2A50A-89CB-4E43-86ED-F108975C1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69FB5-DDF8-4AD0-B966-6D01C95EA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74E71-3F7E-4984-B3DB-C94B710D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C745C-36AE-4764-9440-4B1DF5A60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11586-7FFF-41E6-B07C-BEFA3DA3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520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80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720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185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6689" y="-34073"/>
            <a:ext cx="6633400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525" y="3307383"/>
            <a:ext cx="4331368" cy="627904"/>
          </a:xfrm>
        </p:spPr>
        <p:txBody>
          <a:bodyPr anchor="b"/>
          <a:lstStyle>
            <a:lvl1pPr algn="l">
              <a:defRPr sz="4267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755" y="3926054"/>
            <a:ext cx="4330700" cy="540913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7" b="0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9341" y="1514756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525" y="859692"/>
            <a:ext cx="1924051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9341" y="1873835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9341" y="3008431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9341" y="3367510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9341" y="4480060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9341" y="4839139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6050" y="4645545"/>
            <a:ext cx="3819404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/</a:t>
            </a:r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337" y="5158384"/>
            <a:ext cx="3816116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780" y="5658001"/>
            <a:ext cx="3820672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15" name="Text Placeholder 48">
            <a:extLst>
              <a:ext uri="{FF2B5EF4-FFF2-40B4-BE49-F238E27FC236}">
                <a16:creationId xmlns:a16="http://schemas.microsoft.com/office/drawing/2014/main" id="{521CEFB5-969C-46E9-8C16-D1074F9C1AA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74780" y="6170840"/>
            <a:ext cx="3820672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youremail</a:t>
            </a:r>
            <a:endParaRPr lang="en-US" sz="1467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195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63B9B-B9DE-4E13-9DDE-A20376B41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BB0D-E6A8-490B-92C3-2F09970FE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D7E20-AF2F-4A24-ACF0-31786524E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21D61-CEE7-42B6-9F4F-EC438F64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93E8B-337D-474F-90BE-98B77D401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577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BA06-FBAF-4362-BAE7-665B565D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FD611-0C31-4C58-9C8A-CB349734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C98D74-1C2A-4817-B181-AE690757A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F1ABC-F650-4836-B962-EF3028959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CB386-9626-4A2B-8E96-9203525B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6E121-8F6B-4D18-AE0C-FDA441B01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1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CDD62-6325-4145-8021-23A81BA7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D87F-D4FD-406C-A99C-745D81D89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A5B498-238C-472E-A671-34C034C67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303E83-B5CA-4D3E-B8E3-D6E05C78B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DA8792-1D15-4E8A-B521-361E92C8F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0137E1-3BB9-4617-A3F1-253ED126E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31A868-FBED-441B-981D-03BF11B64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806A3C-52E3-43A9-87EB-EEBFDC2B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9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F3552-A2ED-467B-8854-365AD1F70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ACF4D4-7107-4BF4-9604-8A3BE17D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DA574-EC05-41C0-8395-A2B61511E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C7B0D-1183-4EBA-B60F-02E8C639F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6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8F7C0-263E-47B2-A025-027C8BCD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9E3E0B-D9D8-45E7-B07B-FE874A5E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E6921-F8B3-4090-8EE7-62C599BA9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31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12416-893B-4F3F-82D3-BA41E331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E2750-F1F8-400C-A8C2-BF2FC677E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154C13-F1D3-420D-8F69-4DC6A8CB7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CA74D-68E5-4A56-911F-E2F830C14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EBD7B-0B1E-417E-81C9-B553E6747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918CE-A0D0-42C6-A9D7-E20D73245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59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0F457-BBD4-4F0F-BFF8-8A5FA8339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1FBBA2-D895-4745-8924-4EAD80635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82BBA-3CB4-4500-99BA-4F2B7CDD5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E660B4-7A5E-4A5F-B70C-7E2C632FA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1EA68-3379-4925-B9DF-C79D45B2F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3A6CB-7D19-44C9-9003-51C49F1A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11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39F964-35D9-4943-894F-245E6276D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9DE34-9932-4255-8C4C-0C1FAB870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8234D-1B4E-4DB8-902E-C0AF5B802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39AA8-B9A3-4381-85AC-69D8631F25E5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46D9F-5549-4AF9-B914-F21F5E487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A855C-BBE2-4465-A3A3-2A3DCE021B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92039-4D3D-4E4A-A73F-5A906DE91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6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D5CFC-D12C-4677-BB13-8C4FC86E912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788EB-DAC1-4D34-B7F7-216594A52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2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azure.microsoft.com/en-us/services/iot-hub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s-es/azure/architecture/reference-architectures/io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hyperlink" Target="https://github.com/Azure-Samples?q=iot" TargetMode="External"/><Relationship Id="rId4" Type="http://schemas.openxmlformats.org/officeDocument/2006/relationships/hyperlink" Target="https://catalog.azureiotsolutions.com/alldevice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SP8266#Other_board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5.jp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37.jpg"/><Relationship Id="rId7" Type="http://schemas.openxmlformats.org/officeDocument/2006/relationships/image" Target="../media/image23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jpg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jpg"/><Relationship Id="rId5" Type="http://schemas.openxmlformats.org/officeDocument/2006/relationships/image" Target="../media/image44.png"/><Relationship Id="rId4" Type="http://schemas.openxmlformats.org/officeDocument/2006/relationships/image" Target="../media/image4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iot-hub/iot-hub-devguide-sdk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azure.microsoft.com/en-us/services/logic-apps/" TargetMode="External"/><Relationship Id="rId5" Type="http://schemas.openxmlformats.org/officeDocument/2006/relationships/hyperlink" Target="https://azure.microsoft.com/en-us/services/functions/" TargetMode="External"/><Relationship Id="rId4" Type="http://schemas.openxmlformats.org/officeDocument/2006/relationships/hyperlink" Target="https://docs.microsoft.com/en-us/dotnet/api/overview/azure/iot?view=azure-dotnet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customXml" Target="../ink/ink2.xml"/><Relationship Id="rId3" Type="http://schemas.openxmlformats.org/officeDocument/2006/relationships/hyperlink" Target="https://pythian.com/" TargetMode="External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.png"/><Relationship Id="rId11" Type="http://schemas.openxmlformats.org/officeDocument/2006/relationships/customXml" Target="../ink/ink1.xml"/><Relationship Id="rId5" Type="http://schemas.openxmlformats.org/officeDocument/2006/relationships/hyperlink" Target="http://www.sqlguatemala.com/" TargetMode="External"/><Relationship Id="rId15" Type="http://schemas.openxmlformats.org/officeDocument/2006/relationships/image" Target="../media/image11.png"/><Relationship Id="rId10" Type="http://schemas.openxmlformats.org/officeDocument/2006/relationships/image" Target="../media/image9.svg"/><Relationship Id="rId4" Type="http://schemas.openxmlformats.org/officeDocument/2006/relationships/image" Target="../media/image4.jpg"/><Relationship Id="rId9" Type="http://schemas.openxmlformats.org/officeDocument/2006/relationships/image" Target="../media/image8.png"/><Relationship Id="rId14" Type="http://schemas.openxmlformats.org/officeDocument/2006/relationships/image" Target="../media/image10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dvanced_Message_Queuing_Protoco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en.wikipedia.org/wiki/MQTT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iot-hub/iot-hub-devguide-c2d-guidanc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6.png"/><Relationship Id="rId7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github.com/Epivaral/Sessions" TargetMode="External"/><Relationship Id="rId5" Type="http://schemas.openxmlformats.org/officeDocument/2006/relationships/hyperlink" Target="https://github.com/Epivaral/Scripts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iot-analytics.com/top-10-iot-segments-2018-real-iot-project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hyperlink" Target="https://www.intel.co.uk/content/www/uk/en/it-management/cloud-analytic-hub/big-data-powers-f1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azure.microsoft.com/en-us/services/digital-twins/" TargetMode="External"/><Relationship Id="rId3" Type="http://schemas.openxmlformats.org/officeDocument/2006/relationships/hyperlink" Target="https://azure.microsoft.com/en-us/product-categories/iot/" TargetMode="External"/><Relationship Id="rId7" Type="http://schemas.openxmlformats.org/officeDocument/2006/relationships/hyperlink" Target="https://azure.microsoft.com/en-us/services/iot-hub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azure.microsoft.com/en-us/services/iot-edge/" TargetMode="External"/><Relationship Id="rId5" Type="http://schemas.openxmlformats.org/officeDocument/2006/relationships/hyperlink" Target="https://azure.microsoft.com/en-us/features/iot-accelerators/" TargetMode="External"/><Relationship Id="rId10" Type="http://schemas.openxmlformats.org/officeDocument/2006/relationships/hyperlink" Target="https://azure.microsoft.com/en-us/services/azure-sphere/" TargetMode="External"/><Relationship Id="rId4" Type="http://schemas.openxmlformats.org/officeDocument/2006/relationships/hyperlink" Target="https://azure.microsoft.com/en-us/services/iot-central/" TargetMode="External"/><Relationship Id="rId9" Type="http://schemas.openxmlformats.org/officeDocument/2006/relationships/hyperlink" Target="https://azure.microsoft.com/en-us/services/time-series-insigh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AF53-3859-48A2-A689-3D24C4854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9447" y="1960684"/>
            <a:ext cx="5406922" cy="1771182"/>
          </a:xfrm>
        </p:spPr>
        <p:txBody>
          <a:bodyPr>
            <a:noAutofit/>
          </a:bodyPr>
          <a:lstStyle/>
          <a:p>
            <a:r>
              <a:rPr lang="es-GT" sz="6600" b="1" dirty="0">
                <a:ln w="12700">
                  <a:solidFill>
                    <a:schemeClr val="tx1"/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Introducción a Azure IoT 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870A4D-5FD3-4466-AAA3-12532DBF9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0789" y="3731866"/>
            <a:ext cx="4415968" cy="435056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n w="0"/>
                <a:solidFill>
                  <a:schemeClr val="bg1"/>
                </a:solidFill>
                <a:latin typeface="Consolas" panose="020B0609020204030204" pitchFamily="49" charset="0"/>
                <a:cs typeface="Biome Light" panose="020B0502040204020203" pitchFamily="34" charset="0"/>
              </a:rPr>
              <a:t>Eduardo Pivaral – Mayo 2020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4C7DD3-6ECB-46DB-B068-D39E65DE42D5}"/>
              </a:ext>
            </a:extLst>
          </p:cNvPr>
          <p:cNvSpPr/>
          <p:nvPr/>
        </p:nvSpPr>
        <p:spPr>
          <a:xfrm>
            <a:off x="0" y="5787515"/>
            <a:ext cx="12191999" cy="1070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6073D154-AD20-4F9F-84BE-DFABBA5E0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71" y="1315692"/>
            <a:ext cx="2913814" cy="22923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81E951-A38B-4A07-AEB1-B4C4B4C5A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93" y="6029489"/>
            <a:ext cx="605583" cy="60558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CEB1077-C03C-42C4-A715-F6BFC172B663}"/>
              </a:ext>
            </a:extLst>
          </p:cNvPr>
          <p:cNvSpPr/>
          <p:nvPr/>
        </p:nvSpPr>
        <p:spPr>
          <a:xfrm>
            <a:off x="931985" y="6029489"/>
            <a:ext cx="1732083" cy="605583"/>
          </a:xfrm>
          <a:prstGeom prst="rect">
            <a:avLst/>
          </a:prstGeom>
          <a:solidFill>
            <a:srgbClr val="167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>
              <a:solidFill>
                <a:srgbClr val="1673BA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B0089D-1F2A-4410-997D-14C0D8804721}"/>
              </a:ext>
            </a:extLst>
          </p:cNvPr>
          <p:cNvSpPr txBox="1"/>
          <p:nvPr/>
        </p:nvSpPr>
        <p:spPr>
          <a:xfrm>
            <a:off x="817684" y="6147614"/>
            <a:ext cx="184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  <a:cs typeface="Biome Light" panose="020B0303030204020804" pitchFamily="34" charset="0"/>
              </a:rPr>
              <a:t>Azure</a:t>
            </a: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cs typeface="Biome Light" panose="020B0303030204020804" pitchFamily="34" charset="0"/>
              </a:rPr>
              <a:t> Guatemala</a:t>
            </a:r>
            <a:endParaRPr lang="es-GT" dirty="0">
              <a:solidFill>
                <a:schemeClr val="bg1"/>
              </a:solidFill>
              <a:latin typeface="Corbel" panose="020B0503020204020204" pitchFamily="34" charset="0"/>
              <a:cs typeface="Biome Light" panose="020B0303030204020804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E891F6A-C6A8-4D1F-878E-371627DC2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757" y="5875722"/>
            <a:ext cx="1527663" cy="89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81008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9565" y="1272158"/>
            <a:ext cx="8375515" cy="4313683"/>
          </a:xfrm>
        </p:spPr>
        <p:txBody>
          <a:bodyPr>
            <a:normAutofit/>
          </a:bodyPr>
          <a:lstStyle/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Servicio que permite registrar y conectar nuestros dispositivos a la nube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Encargado de la autenticación de los dispositivos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Captura eventos y es capaz de enviar comandos a los dispositivos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Permite la creación de reglas para activar diferentes acciones (integración con otros servicios)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4439BD-0BAB-4A19-A61C-7FEC5CC6D2FA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A69B5BB9-EACD-411F-8125-7C5FF5330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22" y="1965926"/>
            <a:ext cx="2390775" cy="2390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F21BCB-4970-4E94-A0A4-91CEB12101D1}"/>
              </a:ext>
            </a:extLst>
          </p:cNvPr>
          <p:cNvSpPr txBox="1"/>
          <p:nvPr/>
        </p:nvSpPr>
        <p:spPr>
          <a:xfrm>
            <a:off x="614915" y="4251926"/>
            <a:ext cx="21707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0072C6"/>
                </a:solidFill>
              </a:rPr>
              <a:t>IoT Hub</a:t>
            </a:r>
            <a:endParaRPr lang="es-GT" sz="4800" b="1" dirty="0">
              <a:solidFill>
                <a:srgbClr val="0072C6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CEEFC4-4978-498B-B531-0B05945CC9BD}"/>
              </a:ext>
            </a:extLst>
          </p:cNvPr>
          <p:cNvSpPr/>
          <p:nvPr/>
        </p:nvSpPr>
        <p:spPr>
          <a:xfrm>
            <a:off x="4786009" y="6027002"/>
            <a:ext cx="74606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sz="2400" dirty="0">
                <a:hlinkClick r:id="rId4"/>
              </a:rPr>
              <a:t>https://azure.microsoft.com/en-us/services/iot-hub/</a:t>
            </a:r>
            <a:endParaRPr lang="es-GT" sz="2400" dirty="0"/>
          </a:p>
        </p:txBody>
      </p:sp>
    </p:spTree>
    <p:extLst>
      <p:ext uri="{BB962C8B-B14F-4D97-AF65-F5344CB8AC3E}">
        <p14:creationId xmlns:p14="http://schemas.microsoft.com/office/powerpoint/2010/main" val="26508387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85E4DD-8D71-4FEB-B543-F8DA293D11A8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8FCC6F-071B-41C0-A4A3-08A7DBD535EF}"/>
              </a:ext>
            </a:extLst>
          </p:cNvPr>
          <p:cNvSpPr/>
          <p:nvPr/>
        </p:nvSpPr>
        <p:spPr>
          <a:xfrm>
            <a:off x="2695575" y="6430281"/>
            <a:ext cx="9744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dirty="0"/>
              <a:t>Mas información: </a:t>
            </a:r>
            <a:r>
              <a:rPr lang="es-GT" dirty="0">
                <a:hlinkClick r:id="rId3"/>
              </a:rPr>
              <a:t>https://docs.microsoft.com/es-es/azure/architecture/reference-architectures/iot</a:t>
            </a:r>
            <a:endParaRPr lang="es-GT" dirty="0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4EF4F39-9F18-4A6D-AE10-5F9D6BB64A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79" y="629701"/>
            <a:ext cx="10271392" cy="55985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DEF381-06CE-477A-96EA-A9813197EE42}"/>
              </a:ext>
            </a:extLst>
          </p:cNvPr>
          <p:cNvSpPr txBox="1"/>
          <p:nvPr/>
        </p:nvSpPr>
        <p:spPr>
          <a:xfrm>
            <a:off x="1161645" y="847424"/>
            <a:ext cx="323037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¿Cómo funciona?</a:t>
            </a:r>
          </a:p>
        </p:txBody>
      </p:sp>
    </p:spTree>
    <p:extLst>
      <p:ext uri="{BB962C8B-B14F-4D97-AF65-F5344CB8AC3E}">
        <p14:creationId xmlns:p14="http://schemas.microsoft.com/office/powerpoint/2010/main" val="221173590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AF53-3859-48A2-A689-3D24C4854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3514" y="2455221"/>
            <a:ext cx="9971130" cy="1338026"/>
          </a:xfrm>
        </p:spPr>
        <p:txBody>
          <a:bodyPr>
            <a:norm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8313E-9606-4943-9648-84BE4E0D1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037" y="3429000"/>
            <a:ext cx="2875616" cy="277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1712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65256CD-B175-41D3-B6B7-91C2FC090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36" y="1200448"/>
            <a:ext cx="3251245" cy="354120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100" y="969242"/>
            <a:ext cx="7680273" cy="5155659"/>
          </a:xfrm>
        </p:spPr>
        <p:txBody>
          <a:bodyPr>
            <a:normAutofit lnSpcReduction="10000"/>
          </a:bodyPr>
          <a:lstStyle/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Catalogo de dispositivos certificados para Azure IoT:</a:t>
            </a:r>
          </a:p>
          <a:p>
            <a:pPr marL="0" indent="0" algn="ctr">
              <a:buNone/>
            </a:pPr>
            <a:r>
              <a:rPr lang="es-GT" sz="2400" dirty="0">
                <a:hlinkClick r:id="rId4"/>
              </a:rPr>
              <a:t>https://catalog.azureiotsolutions.com/alldevices</a:t>
            </a:r>
            <a:endParaRPr lang="es-GT" sz="2400" dirty="0"/>
          </a:p>
          <a:p>
            <a:pPr marL="0" indent="0">
              <a:buNone/>
            </a:pPr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Cualquier dispositivo con acceso a una red inalámbrica puede ser usado para IoT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Plug and Play: dispositivos listos para ser usados con una configuración mínima.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Dispositivo Edge: </a:t>
            </a:r>
          </a:p>
          <a:p>
            <a:pPr lvl="1"/>
            <a:r>
              <a:rPr lang="es-GT" sz="2000" dirty="0">
                <a:solidFill>
                  <a:schemeClr val="bg1">
                    <a:lumMod val="50000"/>
                  </a:schemeClr>
                </a:solidFill>
              </a:rPr>
              <a:t>Capaz de recolectar, procesar y analizar data antes de ser subida a la nube</a:t>
            </a:r>
          </a:p>
          <a:p>
            <a:pPr lvl="1"/>
            <a:r>
              <a:rPr lang="es-GT" sz="2000" dirty="0">
                <a:solidFill>
                  <a:schemeClr val="bg1">
                    <a:lumMod val="50000"/>
                  </a:schemeClr>
                </a:solidFill>
              </a:rPr>
              <a:t>Método de escalación para un gran numero de dispositivos para reducir el procesamiento y carga en la nube</a:t>
            </a:r>
          </a:p>
          <a:p>
            <a:pPr lvl="1"/>
            <a:endParaRPr lang="es-GT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s-GT" dirty="0"/>
          </a:p>
          <a:p>
            <a:pPr marL="0" indent="0" algn="ctr">
              <a:buNone/>
            </a:pPr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7B14A9-CF40-4895-8783-94C9EDD91C6E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30B0FF-00AB-424F-93B7-146551D21C78}"/>
              </a:ext>
            </a:extLst>
          </p:cNvPr>
          <p:cNvSpPr/>
          <p:nvPr/>
        </p:nvSpPr>
        <p:spPr>
          <a:xfrm>
            <a:off x="1057854" y="6233552"/>
            <a:ext cx="90940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sz="2000" b="1" dirty="0"/>
              <a:t>Busca </a:t>
            </a:r>
            <a:r>
              <a:rPr lang="es-GT" sz="2000" b="1" dirty="0" err="1"/>
              <a:t>code</a:t>
            </a:r>
            <a:r>
              <a:rPr lang="es-GT" sz="2000" b="1" dirty="0"/>
              <a:t> </a:t>
            </a:r>
            <a:r>
              <a:rPr lang="es-GT" sz="2000" b="1" dirty="0" err="1"/>
              <a:t>samples</a:t>
            </a:r>
            <a:r>
              <a:rPr lang="es-GT" sz="2000" b="1" dirty="0"/>
              <a:t> para tu dispositivo: </a:t>
            </a:r>
            <a:r>
              <a:rPr lang="es-GT" sz="2000" dirty="0">
                <a:hlinkClick r:id="rId5"/>
              </a:rPr>
              <a:t>https://github.com/Azure-Samples?q=iot</a:t>
            </a:r>
            <a:endParaRPr lang="es-GT" sz="2000" dirty="0"/>
          </a:p>
        </p:txBody>
      </p:sp>
      <p:pic>
        <p:nvPicPr>
          <p:cNvPr id="8" name="Graphic 7" descr="Arrow Rotate left">
            <a:extLst>
              <a:ext uri="{FF2B5EF4-FFF2-40B4-BE49-F238E27FC236}">
                <a16:creationId xmlns:a16="http://schemas.microsoft.com/office/drawing/2014/main" id="{72B8D12A-1882-4E87-8CB8-F5ED256645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282627" y="578937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246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591" y="1155837"/>
            <a:ext cx="6934936" cy="5022871"/>
          </a:xfrm>
        </p:spPr>
        <p:txBody>
          <a:bodyPr>
            <a:noAutofit/>
          </a:bodyPr>
          <a:lstStyle/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Ideal para proyectos IoT entry-level</a:t>
            </a: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Bajo costo</a:t>
            </a: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Disponibles SDK de Código abierto</a:t>
            </a: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Versátil para una gran variedad de proyectos</a:t>
            </a: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Varios boards disponibles: </a:t>
            </a:r>
            <a:r>
              <a:rPr lang="es-GT" sz="2200" dirty="0">
                <a:hlinkClick r:id="rId3"/>
              </a:rPr>
              <a:t>https://en.wikipedia.org/wiki/ESP8266#Other_boards</a:t>
            </a:r>
            <a:endParaRPr lang="es-GT" sz="2200" dirty="0"/>
          </a:p>
          <a:p>
            <a:pPr marL="0" indent="0">
              <a:buNone/>
            </a:pPr>
            <a:endParaRPr lang="es-G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Para esta sesión utilizaremos:</a:t>
            </a:r>
          </a:p>
          <a:p>
            <a:pPr lvl="1"/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SparkFun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 Thing - Dev Board</a:t>
            </a:r>
          </a:p>
          <a:p>
            <a:pPr lvl="1"/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NodeMCU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0F9489-E648-446B-A2B5-506CD999ED91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F24A6B-004E-4288-9C10-568C9EE0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09" y="1571902"/>
            <a:ext cx="2755474" cy="2755474"/>
          </a:xfrm>
          <a:prstGeom prst="rect">
            <a:avLst/>
          </a:prstGeom>
        </p:spPr>
      </p:pic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E9BF531E-F20E-4D89-AB33-678E5BE689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836" y="4010025"/>
            <a:ext cx="2537355" cy="2537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4D5077-BC92-4325-804F-B1BC899D6172}"/>
              </a:ext>
            </a:extLst>
          </p:cNvPr>
          <p:cNvSpPr txBox="1"/>
          <p:nvPr/>
        </p:nvSpPr>
        <p:spPr>
          <a:xfrm>
            <a:off x="3972741" y="631607"/>
            <a:ext cx="1626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ESP8266</a:t>
            </a:r>
          </a:p>
        </p:txBody>
      </p:sp>
    </p:spTree>
    <p:extLst>
      <p:ext uri="{BB962C8B-B14F-4D97-AF65-F5344CB8AC3E}">
        <p14:creationId xmlns:p14="http://schemas.microsoft.com/office/powerpoint/2010/main" val="31038400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6190" y="1946775"/>
            <a:ext cx="6455201" cy="2760510"/>
          </a:xfrm>
        </p:spPr>
        <p:txBody>
          <a:bodyPr>
            <a:noAutofit/>
          </a:bodyPr>
          <a:lstStyle/>
          <a:p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Dispositivos utilizados para detector eventos o cambios en el ambiente.</a:t>
            </a:r>
          </a:p>
          <a:p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Son la base de la </a:t>
            </a:r>
            <a:r>
              <a:rPr lang="es-GT" b="1" dirty="0">
                <a:solidFill>
                  <a:schemeClr val="bg1">
                    <a:lumMod val="50000"/>
                  </a:schemeClr>
                </a:solidFill>
              </a:rPr>
              <a:t>telemetría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utilizada para aplicaciones IoT</a:t>
            </a:r>
          </a:p>
        </p:txBody>
      </p:sp>
      <p:pic>
        <p:nvPicPr>
          <p:cNvPr id="5" name="Picture 4" descr="A close up of a microphone&#10;&#10;Description automatically generated">
            <a:extLst>
              <a:ext uri="{FF2B5EF4-FFF2-40B4-BE49-F238E27FC236}">
                <a16:creationId xmlns:a16="http://schemas.microsoft.com/office/drawing/2014/main" id="{448B21C7-7E96-48D0-8B25-430DD002E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87" y="1340466"/>
            <a:ext cx="1465368" cy="1465368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CDE346AA-C7B1-45A5-9753-EB8F6DE93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064" y="2488171"/>
            <a:ext cx="999945" cy="999945"/>
          </a:xfrm>
          <a:prstGeom prst="rect">
            <a:avLst/>
          </a:prstGeom>
        </p:spPr>
      </p:pic>
      <p:pic>
        <p:nvPicPr>
          <p:cNvPr id="11" name="Picture 10" descr="A close up of a device&#10;&#10;Description automatically generated">
            <a:extLst>
              <a:ext uri="{FF2B5EF4-FFF2-40B4-BE49-F238E27FC236}">
                <a16:creationId xmlns:a16="http://schemas.microsoft.com/office/drawing/2014/main" id="{F0A7CD2C-69D5-4F37-8F19-4AD0AEBFB1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4" y="2805834"/>
            <a:ext cx="1042392" cy="1042392"/>
          </a:xfrm>
          <a:prstGeom prst="rect">
            <a:avLst/>
          </a:prstGeom>
        </p:spPr>
      </p:pic>
      <p:pic>
        <p:nvPicPr>
          <p:cNvPr id="15" name="Picture 14" descr="A close up of a device&#10;&#10;Description automatically generated">
            <a:extLst>
              <a:ext uri="{FF2B5EF4-FFF2-40B4-BE49-F238E27FC236}">
                <a16:creationId xmlns:a16="http://schemas.microsoft.com/office/drawing/2014/main" id="{B52B3460-43E7-47D0-86C9-64611AC6A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74" y="4653436"/>
            <a:ext cx="2024146" cy="20241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31EA25-4ABF-4BFA-9D35-FA3FCFAFFF6B}"/>
              </a:ext>
            </a:extLst>
          </p:cNvPr>
          <p:cNvSpPr txBox="1"/>
          <p:nvPr/>
        </p:nvSpPr>
        <p:spPr>
          <a:xfrm>
            <a:off x="4134183" y="1191480"/>
            <a:ext cx="17013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Sensores</a:t>
            </a:r>
          </a:p>
        </p:txBody>
      </p:sp>
      <p:pic>
        <p:nvPicPr>
          <p:cNvPr id="13" name="Picture 12" descr="A circuit board&#10;&#10;Description automatically generated">
            <a:extLst>
              <a:ext uri="{FF2B5EF4-FFF2-40B4-BE49-F238E27FC236}">
                <a16:creationId xmlns:a16="http://schemas.microsoft.com/office/drawing/2014/main" id="{9E6B7BAF-46F4-429F-BDEA-58482FB99E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609" y="3659484"/>
            <a:ext cx="1506910" cy="15069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F9E5A5-8128-48B5-B1B7-F23111C28C6E}"/>
              </a:ext>
            </a:extLst>
          </p:cNvPr>
          <p:cNvSpPr txBox="1"/>
          <p:nvPr/>
        </p:nvSpPr>
        <p:spPr>
          <a:xfrm>
            <a:off x="8465461" y="5233412"/>
            <a:ext cx="2950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b="1" dirty="0">
                <a:solidFill>
                  <a:srgbClr val="2E75B6"/>
                </a:solidFill>
              </a:rPr>
              <a:t>Telemetría: </a:t>
            </a:r>
            <a:r>
              <a:rPr lang="es-GT" dirty="0">
                <a:solidFill>
                  <a:srgbClr val="2E75B6"/>
                </a:solidFill>
              </a:rPr>
              <a:t>medición de magnitudes físicas a distancia</a:t>
            </a:r>
          </a:p>
        </p:txBody>
      </p:sp>
      <p:pic>
        <p:nvPicPr>
          <p:cNvPr id="18" name="Graphic 17" descr="Information">
            <a:extLst>
              <a:ext uri="{FF2B5EF4-FFF2-40B4-BE49-F238E27FC236}">
                <a16:creationId xmlns:a16="http://schemas.microsoft.com/office/drawing/2014/main" id="{157FAF66-99A6-41A4-A86C-FC135D032A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80345" y="5166394"/>
            <a:ext cx="780366" cy="78036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D287E-4B05-4847-AEC7-B9E2DA80AA34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4918650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43" y="2281458"/>
            <a:ext cx="6876258" cy="3072958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Dispositivos utilizados para realizar eventos o cambios en el sistema.</a:t>
            </a:r>
          </a:p>
          <a:p>
            <a:pPr marL="0" indent="0">
              <a:buNone/>
            </a:pPr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Permiten el control de dispositivos IoT de forma automática o remota.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D80075-7E50-4AE4-8B83-DCEA64EC1453}"/>
              </a:ext>
            </a:extLst>
          </p:cNvPr>
          <p:cNvSpPr txBox="1"/>
          <p:nvPr/>
        </p:nvSpPr>
        <p:spPr>
          <a:xfrm>
            <a:off x="4193890" y="1211196"/>
            <a:ext cx="4438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Actuadores</a:t>
            </a:r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6CE13FE6-3D9E-47EB-9ABC-BFAB86E64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38" y="1536739"/>
            <a:ext cx="1808292" cy="1808292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30CB6251-2DC7-4AD2-A7B6-3B6061D87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80" y="4646621"/>
            <a:ext cx="2196724" cy="2196724"/>
          </a:xfrm>
          <a:prstGeom prst="rect">
            <a:avLst/>
          </a:prstGeom>
        </p:spPr>
      </p:pic>
      <p:pic>
        <p:nvPicPr>
          <p:cNvPr id="21" name="Picture 20" descr="A close up of a device&#10;&#10;Description automatically generated">
            <a:extLst>
              <a:ext uri="{FF2B5EF4-FFF2-40B4-BE49-F238E27FC236}">
                <a16:creationId xmlns:a16="http://schemas.microsoft.com/office/drawing/2014/main" id="{E37FB894-5BBF-41AA-8EB8-22A128C1A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490" y="4718542"/>
            <a:ext cx="1849695" cy="184969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9F53881-FD95-42D8-B535-EB359FBE7C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343" y="1465015"/>
            <a:ext cx="1632886" cy="1632886"/>
          </a:xfrm>
          <a:prstGeom prst="rect">
            <a:avLst/>
          </a:prstGeom>
        </p:spPr>
      </p:pic>
      <p:pic>
        <p:nvPicPr>
          <p:cNvPr id="25" name="Picture 24" descr="A close up of a device&#10;&#10;Description automatically generated">
            <a:extLst>
              <a:ext uri="{FF2B5EF4-FFF2-40B4-BE49-F238E27FC236}">
                <a16:creationId xmlns:a16="http://schemas.microsoft.com/office/drawing/2014/main" id="{FB5A6BE7-B6FA-40A3-8073-66115DAD7F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307" y="3085656"/>
            <a:ext cx="1836072" cy="183607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5A2C8-2CC5-4CD0-AC59-9BB94AD00B9D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36286093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AF53-3859-48A2-A689-3D24C4854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089" y="2512371"/>
            <a:ext cx="9971130" cy="1338026"/>
          </a:xfrm>
        </p:spPr>
        <p:txBody>
          <a:bodyPr>
            <a:norm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8D21B32D-FE57-4162-AD99-09E7C79C1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623" y="3603069"/>
            <a:ext cx="286702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51877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GT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oftware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034116-4671-416E-9724-C45F91B1D77F}"/>
              </a:ext>
            </a:extLst>
          </p:cNvPr>
          <p:cNvSpPr txBox="1"/>
          <p:nvPr/>
        </p:nvSpPr>
        <p:spPr>
          <a:xfrm>
            <a:off x="673689" y="3944850"/>
            <a:ext cx="2866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72C6"/>
                </a:solidFill>
              </a:defRPr>
            </a:lvl1pPr>
          </a:lstStyle>
          <a:p>
            <a:r>
              <a:rPr lang="es-GT" sz="2400" dirty="0">
                <a:hlinkClick r:id="rId3"/>
              </a:rPr>
              <a:t>Azure IoT SDK</a:t>
            </a:r>
            <a:endParaRPr lang="es-GT" sz="24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0A38981-4FEC-4382-BD59-292BE7F44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983" y="4445315"/>
            <a:ext cx="9368826" cy="1683281"/>
          </a:xfrm>
        </p:spPr>
        <p:txBody>
          <a:bodyPr>
            <a:normAutofit/>
          </a:bodyPr>
          <a:lstStyle/>
          <a:p>
            <a:r>
              <a:rPr lang="es-GT" sz="2200" dirty="0">
                <a:solidFill>
                  <a:schemeClr val="bg1">
                    <a:lumMod val="50000"/>
                  </a:schemeClr>
                </a:solidFill>
              </a:rPr>
              <a:t>Software Development Kit para conectar aplicaciones con IoT Hub</a:t>
            </a:r>
          </a:p>
          <a:p>
            <a:r>
              <a:rPr lang="es-GT" sz="2200" dirty="0">
                <a:solidFill>
                  <a:schemeClr val="bg1">
                    <a:lumMod val="50000"/>
                  </a:schemeClr>
                </a:solidFill>
              </a:rPr>
              <a:t>Disponible en Java, C, Python, nodeJS y .NET</a:t>
            </a:r>
          </a:p>
          <a:p>
            <a:r>
              <a:rPr lang="es-GT" sz="2200" dirty="0">
                <a:hlinkClick r:id="rId4"/>
              </a:rPr>
              <a:t>https://docs.microsoft.com/en-us/dotnet/api/overview/azure/iot?view=azure-dotnet</a:t>
            </a:r>
            <a:endParaRPr lang="es-GT" sz="2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3988CC-B2C4-4307-9C95-B0011EE81A2F}"/>
              </a:ext>
            </a:extLst>
          </p:cNvPr>
          <p:cNvSpPr txBox="1"/>
          <p:nvPr/>
        </p:nvSpPr>
        <p:spPr>
          <a:xfrm>
            <a:off x="673689" y="749556"/>
            <a:ext cx="445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72C6"/>
                </a:solidFill>
              </a:defRPr>
            </a:lvl1pPr>
          </a:lstStyle>
          <a:p>
            <a:r>
              <a:rPr lang="es-GT" sz="2400" dirty="0">
                <a:hlinkClick r:id="rId3"/>
              </a:rPr>
              <a:t>Azure </a:t>
            </a:r>
            <a:r>
              <a:rPr lang="es-GT" sz="2400" dirty="0" err="1">
                <a:hlinkClick r:id="rId3"/>
              </a:rPr>
              <a:t>Stream</a:t>
            </a:r>
            <a:r>
              <a:rPr lang="es-GT" sz="2400" dirty="0">
                <a:hlinkClick r:id="rId3"/>
              </a:rPr>
              <a:t> </a:t>
            </a:r>
            <a:r>
              <a:rPr lang="es-GT" sz="2400" dirty="0" err="1">
                <a:hlinkClick r:id="rId3"/>
              </a:rPr>
              <a:t>Analytics</a:t>
            </a:r>
            <a:endParaRPr lang="es-GT" sz="24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EC4F67B-97DD-4C20-A923-0065E98C8E2A}"/>
              </a:ext>
            </a:extLst>
          </p:cNvPr>
          <p:cNvSpPr txBox="1">
            <a:spLocks/>
          </p:cNvSpPr>
          <p:nvPr/>
        </p:nvSpPr>
        <p:spPr>
          <a:xfrm>
            <a:off x="1364983" y="1247012"/>
            <a:ext cx="6916572" cy="931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GT" sz="2200" dirty="0">
                <a:solidFill>
                  <a:schemeClr val="bg1">
                    <a:lumMod val="50000"/>
                  </a:schemeClr>
                </a:solidFill>
              </a:rPr>
              <a:t>Motor de procesamiento de eventos en tiempo real</a:t>
            </a:r>
          </a:p>
          <a:p>
            <a:r>
              <a:rPr lang="es-GT" sz="2200" dirty="0">
                <a:solidFill>
                  <a:schemeClr val="bg1">
                    <a:lumMod val="50000"/>
                  </a:schemeClr>
                </a:solidFill>
              </a:rPr>
              <a:t>Soporta alto volumen de información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D449A-3CFF-498D-A0DB-348EBE418DBE}"/>
              </a:ext>
            </a:extLst>
          </p:cNvPr>
          <p:cNvSpPr txBox="1"/>
          <p:nvPr/>
        </p:nvSpPr>
        <p:spPr>
          <a:xfrm>
            <a:off x="673689" y="2536820"/>
            <a:ext cx="6429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72C6"/>
                </a:solidFill>
              </a:defRPr>
            </a:lvl1pPr>
          </a:lstStyle>
          <a:p>
            <a:r>
              <a:rPr lang="es-GT" sz="2400" dirty="0">
                <a:hlinkClick r:id="rId5"/>
              </a:rPr>
              <a:t>Azure </a:t>
            </a:r>
            <a:r>
              <a:rPr lang="es-GT" sz="2400" dirty="0" err="1">
                <a:hlinkClick r:id="rId5"/>
              </a:rPr>
              <a:t>Functions</a:t>
            </a:r>
            <a:r>
              <a:rPr lang="es-GT" sz="2400" dirty="0">
                <a:hlinkClick r:id="rId5"/>
              </a:rPr>
              <a:t> </a:t>
            </a:r>
            <a:r>
              <a:rPr lang="es-GT" sz="2400" dirty="0"/>
              <a:t>&amp; </a:t>
            </a:r>
            <a:r>
              <a:rPr lang="es-GT" sz="2400" dirty="0">
                <a:hlinkClick r:id="rId6"/>
              </a:rPr>
              <a:t>Logic Apps</a:t>
            </a:r>
            <a:endParaRPr lang="es-GT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4ABBCE-0CAA-4D57-A50D-8E659B3197F3}"/>
              </a:ext>
            </a:extLst>
          </p:cNvPr>
          <p:cNvSpPr txBox="1">
            <a:spLocks/>
          </p:cNvSpPr>
          <p:nvPr/>
        </p:nvSpPr>
        <p:spPr>
          <a:xfrm>
            <a:off x="1364983" y="3036381"/>
            <a:ext cx="8984762" cy="583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GT" sz="2200" dirty="0">
                <a:solidFill>
                  <a:schemeClr val="bg1">
                    <a:lumMod val="50000"/>
                  </a:schemeClr>
                </a:solidFill>
              </a:rPr>
              <a:t>Disparar eventos, notificaciones o funciones en base a lecturas obtenidas</a:t>
            </a:r>
          </a:p>
        </p:txBody>
      </p:sp>
    </p:spTree>
    <p:extLst>
      <p:ext uri="{BB962C8B-B14F-4D97-AF65-F5344CB8AC3E}">
        <p14:creationId xmlns:p14="http://schemas.microsoft.com/office/powerpoint/2010/main" val="23229415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 uiExpand="1" build="p"/>
      <p:bldP spid="17" grpId="0"/>
      <p:bldP spid="18" grpId="0" build="allAtOnce"/>
      <p:bldP spid="19" grpId="0"/>
      <p:bldP spid="8" grpId="0" uiExpand="1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GT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oftware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3EA291-AA8D-4C02-97A6-F74B9F10E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35" y="4337962"/>
            <a:ext cx="5189670" cy="21261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9829E-FF74-4618-9DFA-7B78833AFE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133" y="1006654"/>
            <a:ext cx="4703895" cy="25428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280FF8-BDD8-4515-AF37-AD1F20E6D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835" y="1126088"/>
            <a:ext cx="4085316" cy="26127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034116-4671-416E-9724-C45F91B1D77F}"/>
              </a:ext>
            </a:extLst>
          </p:cNvPr>
          <p:cNvSpPr txBox="1"/>
          <p:nvPr/>
        </p:nvSpPr>
        <p:spPr>
          <a:xfrm>
            <a:off x="6267645" y="610468"/>
            <a:ext cx="1247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1600" b="1" dirty="0">
                <a:solidFill>
                  <a:srgbClr val="0072C6"/>
                </a:solidFill>
              </a:rPr>
              <a:t>Arduino IDE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51A159-224B-4204-A2F1-C4BD49D38BF8}"/>
              </a:ext>
            </a:extLst>
          </p:cNvPr>
          <p:cNvSpPr txBox="1"/>
          <p:nvPr/>
        </p:nvSpPr>
        <p:spPr>
          <a:xfrm>
            <a:off x="282540" y="3974657"/>
            <a:ext cx="1247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1600" b="1" dirty="0">
                <a:solidFill>
                  <a:srgbClr val="0072C6"/>
                </a:solidFill>
              </a:rPr>
              <a:t>VSCode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59C22C-7291-45D6-B5AE-60A4731A954F}"/>
              </a:ext>
            </a:extLst>
          </p:cNvPr>
          <p:cNvSpPr txBox="1"/>
          <p:nvPr/>
        </p:nvSpPr>
        <p:spPr>
          <a:xfrm>
            <a:off x="282540" y="733565"/>
            <a:ext cx="1247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1600" b="1" dirty="0">
                <a:solidFill>
                  <a:srgbClr val="0072C6"/>
                </a:solidFill>
              </a:rPr>
              <a:t>Azure Portal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11C9B-BE35-4A90-BC76-AC4C95768E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133" y="4286207"/>
            <a:ext cx="5189670" cy="21779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9F9DF3-7053-4369-B0DA-9C818E076C9A}"/>
              </a:ext>
            </a:extLst>
          </p:cNvPr>
          <p:cNvSpPr txBox="1"/>
          <p:nvPr/>
        </p:nvSpPr>
        <p:spPr>
          <a:xfrm>
            <a:off x="6267645" y="3947653"/>
            <a:ext cx="1528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1600" b="1" dirty="0">
                <a:solidFill>
                  <a:srgbClr val="0072C6"/>
                </a:solidFill>
              </a:rPr>
              <a:t>Visual Studio</a:t>
            </a:r>
          </a:p>
        </p:txBody>
      </p:sp>
    </p:spTree>
    <p:extLst>
      <p:ext uri="{BB962C8B-B14F-4D97-AF65-F5344CB8AC3E}">
        <p14:creationId xmlns:p14="http://schemas.microsoft.com/office/powerpoint/2010/main" val="24591709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>
          <a:xfrm>
            <a:off x="553683" y="2604716"/>
            <a:ext cx="4331368" cy="627904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bg2">
                    <a:lumMod val="25000"/>
                  </a:schemeClr>
                </a:solidFill>
              </a:rPr>
              <a:t>Eduardo Pivaral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0"/>
          </p:nvPr>
        </p:nvSpPr>
        <p:spPr>
          <a:xfrm>
            <a:off x="553683" y="3121285"/>
            <a:ext cx="4981791" cy="421937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SQL Server Database Consultant @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3"/>
              </a:rPr>
              <a:t>Pythian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0" name="Text Placeholder 149"/>
          <p:cNvSpPr>
            <a:spLocks noGrp="1"/>
          </p:cNvSpPr>
          <p:nvPr>
            <p:ph type="body" sz="quarter" idx="11"/>
          </p:nvPr>
        </p:nvSpPr>
        <p:spPr>
          <a:xfrm>
            <a:off x="7503700" y="1396769"/>
            <a:ext cx="3929500" cy="358448"/>
          </a:xfrm>
        </p:spPr>
        <p:txBody>
          <a:bodyPr/>
          <a:lstStyle/>
          <a:p>
            <a:r>
              <a:rPr lang="en-US" dirty="0"/>
              <a:t>Experience</a:t>
            </a:r>
          </a:p>
        </p:txBody>
      </p:sp>
      <p:pic>
        <p:nvPicPr>
          <p:cNvPr id="7" name="Picture Placeholder 6" descr="A person holding a sign posing for the camera&#10;&#10;Description automatically generated">
            <a:extLst>
              <a:ext uri="{FF2B5EF4-FFF2-40B4-BE49-F238E27FC236}">
                <a16:creationId xmlns:a16="http://schemas.microsoft.com/office/drawing/2014/main" id="{623F96CD-81FB-4F6B-B2B9-B6046DE0F71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" r="81"/>
          <a:stretch>
            <a:fillRect/>
          </a:stretch>
        </p:blipFill>
        <p:spPr>
          <a:xfrm>
            <a:off x="916084" y="541477"/>
            <a:ext cx="1924051" cy="1924049"/>
          </a:xfrm>
        </p:spPr>
      </p:pic>
      <p:sp>
        <p:nvSpPr>
          <p:cNvPr id="152" name="Text Placeholder 151"/>
          <p:cNvSpPr>
            <a:spLocks noGrp="1"/>
          </p:cNvSpPr>
          <p:nvPr>
            <p:ph type="body" sz="quarter" idx="13"/>
          </p:nvPr>
        </p:nvSpPr>
        <p:spPr>
          <a:xfrm>
            <a:off x="7503700" y="1755848"/>
            <a:ext cx="4688300" cy="1133964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+15 </a:t>
            </a:r>
            <a:r>
              <a:rPr lang="en-US" dirty="0"/>
              <a:t>Years of experience working on IT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+10 </a:t>
            </a:r>
            <a:r>
              <a:rPr lang="en-US" dirty="0"/>
              <a:t>Years of experience working with SQL Server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Developer of Open Source tools for SQL Server administration, development and productivity.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153" name="Text Placeholder 152"/>
          <p:cNvSpPr>
            <a:spLocks noGrp="1"/>
          </p:cNvSpPr>
          <p:nvPr>
            <p:ph type="body" sz="quarter" idx="14"/>
          </p:nvPr>
        </p:nvSpPr>
        <p:spPr>
          <a:xfrm>
            <a:off x="7503700" y="3071634"/>
            <a:ext cx="3929500" cy="358448"/>
          </a:xfrm>
        </p:spPr>
        <p:txBody>
          <a:bodyPr/>
          <a:lstStyle/>
          <a:p>
            <a:r>
              <a:rPr lang="en-US" dirty="0"/>
              <a:t>Certifications</a:t>
            </a:r>
          </a:p>
        </p:txBody>
      </p:sp>
      <p:sp>
        <p:nvSpPr>
          <p:cNvPr id="154" name="Text Placeholder 153"/>
          <p:cNvSpPr>
            <a:spLocks noGrp="1"/>
          </p:cNvSpPr>
          <p:nvPr>
            <p:ph type="body" sz="quarter" idx="15"/>
          </p:nvPr>
        </p:nvSpPr>
        <p:spPr>
          <a:xfrm>
            <a:off x="7503700" y="3430713"/>
            <a:ext cx="4688300" cy="1099458"/>
          </a:xfrm>
        </p:spPr>
        <p:txBody>
          <a:bodyPr/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MCSE</a:t>
            </a:r>
            <a:r>
              <a:rPr lang="en-US" dirty="0"/>
              <a:t> Data Management and Analytics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MCSA SQL 2016 </a:t>
            </a:r>
            <a:r>
              <a:rPr lang="en-US" dirty="0"/>
              <a:t>Database Development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MCSA SQL 2016 </a:t>
            </a:r>
            <a:r>
              <a:rPr lang="en-US" dirty="0"/>
              <a:t>Database Administration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MCSA SQL 2012/2014</a:t>
            </a:r>
          </a:p>
        </p:txBody>
      </p:sp>
      <p:sp>
        <p:nvSpPr>
          <p:cNvPr id="155" name="Text Placeholder 154"/>
          <p:cNvSpPr>
            <a:spLocks noGrp="1"/>
          </p:cNvSpPr>
          <p:nvPr>
            <p:ph type="body" sz="quarter" idx="16"/>
          </p:nvPr>
        </p:nvSpPr>
        <p:spPr>
          <a:xfrm>
            <a:off x="7503700" y="4711362"/>
            <a:ext cx="3929500" cy="358448"/>
          </a:xfrm>
        </p:spPr>
        <p:txBody>
          <a:bodyPr/>
          <a:lstStyle/>
          <a:p>
            <a:r>
              <a:rPr lang="en-US" dirty="0"/>
              <a:t>Community</a:t>
            </a:r>
          </a:p>
        </p:txBody>
      </p:sp>
      <p:sp>
        <p:nvSpPr>
          <p:cNvPr id="156" name="Text Placeholder 155"/>
          <p:cNvSpPr>
            <a:spLocks noGrp="1"/>
          </p:cNvSpPr>
          <p:nvPr>
            <p:ph type="body" sz="quarter" idx="17"/>
          </p:nvPr>
        </p:nvSpPr>
        <p:spPr>
          <a:xfrm>
            <a:off x="7503700" y="5070441"/>
            <a:ext cx="4609640" cy="1305524"/>
          </a:xfrm>
        </p:spPr>
        <p:txBody>
          <a:bodyPr/>
          <a:lstStyle/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Regular Author for </a:t>
            </a:r>
            <a:r>
              <a:rPr lang="en-US" b="1" dirty="0"/>
              <a:t>MSSQLTips.com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Regular Author for </a:t>
            </a:r>
            <a:r>
              <a:rPr lang="en-US" b="1" dirty="0"/>
              <a:t>SQLServerCentral.com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MSSQLTips.com </a:t>
            </a:r>
            <a:r>
              <a:rPr lang="en-US" dirty="0"/>
              <a:t>Rookie of the year 2018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Board member of </a:t>
            </a:r>
            <a:r>
              <a:rPr lang="en-US" b="1" dirty="0"/>
              <a:t>Guatemala SQL Server User Group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Owner of </a:t>
            </a:r>
            <a:r>
              <a:rPr lang="en-US" b="1" dirty="0"/>
              <a:t>SQLGuatemala.com</a:t>
            </a:r>
          </a:p>
          <a:p>
            <a:pPr>
              <a:spcBef>
                <a:spcPts val="200"/>
              </a:spcBef>
            </a:pPr>
            <a:endParaRPr lang="en-US" dirty="0"/>
          </a:p>
        </p:txBody>
      </p:sp>
      <p:sp>
        <p:nvSpPr>
          <p:cNvPr id="31" name="Text Placeholder 158">
            <a:extLst>
              <a:ext uri="{FF2B5EF4-FFF2-40B4-BE49-F238E27FC236}">
                <a16:creationId xmlns:a16="http://schemas.microsoft.com/office/drawing/2014/main" id="{23288460-89AA-4659-ADE4-ACF1C930819A}"/>
              </a:ext>
            </a:extLst>
          </p:cNvPr>
          <p:cNvSpPr txBox="1">
            <a:spLocks/>
          </p:cNvSpPr>
          <p:nvPr/>
        </p:nvSpPr>
        <p:spPr>
          <a:xfrm>
            <a:off x="504285" y="4180920"/>
            <a:ext cx="2335850" cy="34925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100" b="0" i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www.sqlguatemala.com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7BD111-0BE4-4B13-A1C7-A902F6DDA211}"/>
              </a:ext>
            </a:extLst>
          </p:cNvPr>
          <p:cNvSpPr txBox="1"/>
          <p:nvPr/>
        </p:nvSpPr>
        <p:spPr>
          <a:xfrm>
            <a:off x="1028999" y="4854136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Eduardo Pivaral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867FEF5-FEC2-468B-A359-49874E12BDD4}"/>
              </a:ext>
            </a:extLst>
          </p:cNvPr>
          <p:cNvSpPr txBox="1"/>
          <p:nvPr/>
        </p:nvSpPr>
        <p:spPr>
          <a:xfrm>
            <a:off x="1028999" y="5497000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@EduardoDBA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BABBEC0-76D5-462C-B1F6-745DC0F7796A}"/>
              </a:ext>
            </a:extLst>
          </p:cNvPr>
          <p:cNvSpPr txBox="1"/>
          <p:nvPr/>
        </p:nvSpPr>
        <p:spPr>
          <a:xfrm>
            <a:off x="1028999" y="6122548"/>
            <a:ext cx="919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Epivaral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84FC8A-06F4-4B5E-B442-BAA0295650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3" y="6017505"/>
            <a:ext cx="548640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F692AA-CF9D-4302-BC7C-9CD06D2404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3" y="4766410"/>
            <a:ext cx="548640" cy="548640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B488DAF5-D4CE-4C20-B815-5DB907F44E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3" y="5391957"/>
            <a:ext cx="548640" cy="548640"/>
          </a:xfrm>
          <a:prstGeom prst="rect">
            <a:avLst/>
          </a:prstGeom>
        </p:spPr>
      </p:pic>
      <p:pic>
        <p:nvPicPr>
          <p:cNvPr id="17" name="Graphic 16" descr="World">
            <a:extLst>
              <a:ext uri="{FF2B5EF4-FFF2-40B4-BE49-F238E27FC236}">
                <a16:creationId xmlns:a16="http://schemas.microsoft.com/office/drawing/2014/main" id="{67CB10FF-E012-45F5-B509-2469BF9823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7534" y="4209184"/>
            <a:ext cx="292722" cy="292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C78AEF-BEF7-4A61-9B83-F743614A62D7}"/>
              </a:ext>
            </a:extLst>
          </p:cNvPr>
          <p:cNvSpPr txBox="1"/>
          <p:nvPr/>
        </p:nvSpPr>
        <p:spPr>
          <a:xfrm>
            <a:off x="123319" y="3336875"/>
            <a:ext cx="5972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2000" b="1" dirty="0">
                <a:solidFill>
                  <a:srgbClr val="FF0000"/>
                </a:solidFill>
                <a:latin typeface="Ink Free" panose="03080402000500000000" pitchFamily="66" charset="0"/>
                <a:cs typeface="Cavolini" panose="020B0502040204020203" pitchFamily="66" charset="0"/>
              </a:rPr>
              <a:t>Entusiasta de la electrónica e integración de sistemas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96DBFE8-E444-4D24-B0F9-F15C008E6AF5}"/>
                  </a:ext>
                </a:extLst>
              </p14:cNvPr>
              <p14:cNvContentPartPr/>
              <p14:nvPr/>
            </p14:nvContentPartPr>
            <p14:xfrm>
              <a:off x="456895" y="3288171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96DBFE8-E444-4D24-B0F9-F15C008E6AF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2575" y="3283851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3067B7E-51FF-4C39-B0B2-9AFD564E1D30}"/>
                  </a:ext>
                </a:extLst>
              </p14:cNvPr>
              <p14:cNvContentPartPr/>
              <p14:nvPr/>
            </p14:nvContentPartPr>
            <p14:xfrm>
              <a:off x="644256" y="3173367"/>
              <a:ext cx="4476564" cy="187698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3067B7E-51FF-4C39-B0B2-9AFD564E1D3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35257" y="3164378"/>
                <a:ext cx="4494202" cy="205317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4B53413-D478-4BA9-8537-78A978EA3568}"/>
              </a:ext>
            </a:extLst>
          </p:cNvPr>
          <p:cNvSpPr txBox="1"/>
          <p:nvPr/>
        </p:nvSpPr>
        <p:spPr>
          <a:xfrm rot="20268183">
            <a:off x="6449248" y="581009"/>
            <a:ext cx="2378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rgbClr val="FF0000"/>
                </a:solidFill>
                <a:latin typeface="Ink Free" panose="03080402000500000000" pitchFamily="66" charset="0"/>
                <a:cs typeface="Cavolini" panose="020B0502040204020203" pitchFamily="66" charset="0"/>
              </a:rPr>
              <a:t>Not today!</a:t>
            </a:r>
            <a:endParaRPr lang="es-GT" sz="3200" b="1" u="sng" dirty="0">
              <a:solidFill>
                <a:srgbClr val="FF0000"/>
              </a:solidFill>
              <a:latin typeface="Ink Free" panose="03080402000500000000" pitchFamily="66" charset="0"/>
              <a:cs typeface="Cavolini" panose="020B0502040204020203" pitchFamily="66" charset="0"/>
            </a:endParaRPr>
          </a:p>
        </p:txBody>
      </p:sp>
      <p:pic>
        <p:nvPicPr>
          <p:cNvPr id="30" name="Graphic 29" descr="Back">
            <a:extLst>
              <a:ext uri="{FF2B5EF4-FFF2-40B4-BE49-F238E27FC236}">
                <a16:creationId xmlns:a16="http://schemas.microsoft.com/office/drawing/2014/main" id="{27C0E0F9-F223-4F97-897C-5C911EECB84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2148641">
            <a:off x="6185662" y="1277591"/>
            <a:ext cx="1146265" cy="114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126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690" y="1548830"/>
            <a:ext cx="9299865" cy="42389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HTTPS (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WiFi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802.11 Standard)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El dispositivo se conecta a un Access Point (AP) con una dirección IP</a:t>
            </a:r>
          </a:p>
          <a:p>
            <a:endParaRPr lang="es-G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GT" dirty="0">
                <a:solidFill>
                  <a:srgbClr val="1673BA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AMQP</a:t>
            </a:r>
            <a:r>
              <a:rPr lang="es-G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Advanced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Message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Queuing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Protocol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Exchange,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Message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Queue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,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Binding</a:t>
            </a:r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s-G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GT" dirty="0">
                <a:solidFill>
                  <a:srgbClr val="1673BA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MQTT 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Message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Queue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Telemetry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Publicación, suscripción, bróker – Asíncrono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GT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oftware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C9F5B7-9817-4295-81C2-083A5202AF08}"/>
              </a:ext>
            </a:extLst>
          </p:cNvPr>
          <p:cNvSpPr txBox="1"/>
          <p:nvPr/>
        </p:nvSpPr>
        <p:spPr>
          <a:xfrm>
            <a:off x="1278676" y="850612"/>
            <a:ext cx="5245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Protocolos de comunicación</a:t>
            </a:r>
          </a:p>
        </p:txBody>
      </p:sp>
    </p:spTree>
    <p:extLst>
      <p:ext uri="{BB962C8B-B14F-4D97-AF65-F5344CB8AC3E}">
        <p14:creationId xmlns:p14="http://schemas.microsoft.com/office/powerpoint/2010/main" val="37347781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9971" y="1621566"/>
            <a:ext cx="9008919" cy="4385822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s-GT" b="1" dirty="0">
                <a:solidFill>
                  <a:schemeClr val="bg1">
                    <a:lumMod val="50000"/>
                  </a:schemeClr>
                </a:solidFill>
              </a:rPr>
              <a:t>Direct </a:t>
            </a:r>
            <a:r>
              <a:rPr lang="es-GT" b="1" dirty="0" err="1">
                <a:solidFill>
                  <a:schemeClr val="bg1">
                    <a:lumMod val="50000"/>
                  </a:schemeClr>
                </a:solidFill>
              </a:rPr>
              <a:t>Method</a:t>
            </a:r>
            <a:endParaRPr lang="es-GT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Comandos que requieren acción inmediata. 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Requiere respuesta de entrega</a:t>
            </a:r>
          </a:p>
          <a:p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b="1" dirty="0">
                <a:solidFill>
                  <a:schemeClr val="bg1">
                    <a:lumMod val="50000"/>
                  </a:schemeClr>
                </a:solidFill>
              </a:rPr>
              <a:t>C2D </a:t>
            </a:r>
            <a:r>
              <a:rPr lang="es-GT" b="1" dirty="0" err="1">
                <a:solidFill>
                  <a:schemeClr val="bg1">
                    <a:lumMod val="50000"/>
                  </a:schemeClr>
                </a:solidFill>
              </a:rPr>
              <a:t>Message</a:t>
            </a:r>
            <a:endParaRPr lang="es-GT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s-GT" dirty="0" err="1">
                <a:solidFill>
                  <a:schemeClr val="bg1">
                    <a:lumMod val="50000"/>
                  </a:schemeClr>
                </a:solidFill>
              </a:rPr>
              <a:t>Notificationes</a:t>
            </a:r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 al dispositivo.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No esperan respuesta de entrega</a:t>
            </a:r>
          </a:p>
          <a:p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b="1" dirty="0">
                <a:solidFill>
                  <a:schemeClr val="bg1">
                    <a:lumMod val="50000"/>
                  </a:schemeClr>
                </a:solidFill>
              </a:rPr>
              <a:t>Twin </a:t>
            </a:r>
            <a:r>
              <a:rPr lang="es-GT" b="1" dirty="0" err="1">
                <a:solidFill>
                  <a:schemeClr val="bg1">
                    <a:lumMod val="50000"/>
                  </a:schemeClr>
                </a:solidFill>
              </a:rPr>
              <a:t>Commands</a:t>
            </a:r>
            <a:endParaRPr lang="es-GT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Mensajes asíncronos que pueden perdurar hasta la próxima reconexión del dispositivo</a:t>
            </a:r>
          </a:p>
          <a:p>
            <a:pPr lvl="1"/>
            <a:r>
              <a:rPr lang="es-GT" dirty="0">
                <a:solidFill>
                  <a:schemeClr val="bg1">
                    <a:lumMod val="50000"/>
                  </a:schemeClr>
                </a:solidFill>
              </a:rPr>
              <a:t>No esperan respuesta de entrega</a:t>
            </a:r>
          </a:p>
          <a:p>
            <a:endParaRPr lang="es-GT" dirty="0">
              <a:solidFill>
                <a:schemeClr val="bg1">
                  <a:lumMod val="50000"/>
                </a:schemeClr>
              </a:solidFill>
            </a:endParaRPr>
          </a:p>
          <a:p>
            <a:endParaRPr lang="es-GT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GT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oftware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C9F5B7-9817-4295-81C2-083A5202AF08}"/>
              </a:ext>
            </a:extLst>
          </p:cNvPr>
          <p:cNvSpPr txBox="1"/>
          <p:nvPr/>
        </p:nvSpPr>
        <p:spPr>
          <a:xfrm>
            <a:off x="1278676" y="850612"/>
            <a:ext cx="6711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Comunicación C2D (Cloud </a:t>
            </a:r>
            <a:r>
              <a:rPr lang="es-GT" sz="3200" b="1" dirty="0" err="1">
                <a:solidFill>
                  <a:srgbClr val="0072C6"/>
                </a:solidFill>
              </a:rPr>
              <a:t>to</a:t>
            </a:r>
            <a:r>
              <a:rPr lang="es-GT" sz="3200" b="1" dirty="0">
                <a:solidFill>
                  <a:srgbClr val="0072C6"/>
                </a:solidFill>
              </a:rPr>
              <a:t> </a:t>
            </a:r>
            <a:r>
              <a:rPr lang="es-GT" sz="3200" b="1" dirty="0" err="1">
                <a:solidFill>
                  <a:srgbClr val="0072C6"/>
                </a:solidFill>
              </a:rPr>
              <a:t>Device</a:t>
            </a:r>
            <a:r>
              <a:rPr lang="es-GT" sz="3200" b="1" dirty="0">
                <a:solidFill>
                  <a:srgbClr val="0072C6"/>
                </a:solidFill>
              </a:rPr>
              <a:t>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BD566D-57E0-4B19-8CA5-BC1F40083CB6}"/>
              </a:ext>
            </a:extLst>
          </p:cNvPr>
          <p:cNvSpPr/>
          <p:nvPr/>
        </p:nvSpPr>
        <p:spPr>
          <a:xfrm>
            <a:off x="3335482" y="6288527"/>
            <a:ext cx="87837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sz="2000" dirty="0">
                <a:hlinkClick r:id="rId3"/>
              </a:rPr>
              <a:t>https://docs.microsoft.com/en-us/azure/iot-hub/iot-hub-devguide-c2d-guidance</a:t>
            </a:r>
            <a:endParaRPr lang="es-GT" sz="2000" dirty="0"/>
          </a:p>
        </p:txBody>
      </p:sp>
    </p:spTree>
    <p:extLst>
      <p:ext uri="{BB962C8B-B14F-4D97-AF65-F5344CB8AC3E}">
        <p14:creationId xmlns:p14="http://schemas.microsoft.com/office/powerpoint/2010/main" val="35078613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AF53-3859-48A2-A689-3D24C4854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089" y="2512371"/>
            <a:ext cx="9971130" cy="1338026"/>
          </a:xfrm>
        </p:spPr>
        <p:txBody>
          <a:bodyPr>
            <a:norm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6C4E7-F52D-4374-A74A-11F1816AC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458" y="3356848"/>
            <a:ext cx="2140674" cy="214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24469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Demos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C9F5B7-9817-4295-81C2-083A5202AF08}"/>
              </a:ext>
            </a:extLst>
          </p:cNvPr>
          <p:cNvSpPr txBox="1"/>
          <p:nvPr/>
        </p:nvSpPr>
        <p:spPr>
          <a:xfrm>
            <a:off x="1513681" y="1193512"/>
            <a:ext cx="1952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Demo 1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3E0203-ADEC-400E-B971-73296AC9E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258" y="1193512"/>
            <a:ext cx="8293145" cy="428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248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88CAD84-E4B1-492A-9FB0-61120C46D49B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Demos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C9F5B7-9817-4295-81C2-083A5202AF08}"/>
              </a:ext>
            </a:extLst>
          </p:cNvPr>
          <p:cNvSpPr txBox="1"/>
          <p:nvPr/>
        </p:nvSpPr>
        <p:spPr>
          <a:xfrm>
            <a:off x="1513681" y="1193512"/>
            <a:ext cx="1952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Demo 2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92C038-D1EE-4152-86DF-695F26F84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96" y="2197655"/>
            <a:ext cx="8611057" cy="236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1944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3B6A1E-C79C-41C6-AD8A-0F8CF315FAEB}"/>
              </a:ext>
            </a:extLst>
          </p:cNvPr>
          <p:cNvSpPr txBox="1">
            <a:spLocks/>
          </p:cNvSpPr>
          <p:nvPr/>
        </p:nvSpPr>
        <p:spPr>
          <a:xfrm>
            <a:off x="3645249" y="1566226"/>
            <a:ext cx="4996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72C6"/>
                </a:solidFill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GT" sz="9600" dirty="0"/>
              <a:t>¡Gracias!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8A673D-57FD-478D-B3C2-C1C4D15406C4}"/>
              </a:ext>
            </a:extLst>
          </p:cNvPr>
          <p:cNvSpPr txBox="1"/>
          <p:nvPr/>
        </p:nvSpPr>
        <p:spPr>
          <a:xfrm>
            <a:off x="3876508" y="3581217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Eduardo Pivaral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5B7A06-4CD1-4CB8-9410-91F21BC17694}"/>
              </a:ext>
            </a:extLst>
          </p:cNvPr>
          <p:cNvSpPr txBox="1"/>
          <p:nvPr/>
        </p:nvSpPr>
        <p:spPr>
          <a:xfrm>
            <a:off x="6029110" y="3581217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@EduardoDBA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1E171D-4D80-4B88-B830-604F3C83DE31}"/>
              </a:ext>
            </a:extLst>
          </p:cNvPr>
          <p:cNvSpPr txBox="1"/>
          <p:nvPr/>
        </p:nvSpPr>
        <p:spPr>
          <a:xfrm>
            <a:off x="8181714" y="3581217"/>
            <a:ext cx="919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Epivaral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14987AE-CAB1-4F9D-8FDD-7EEFC83E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662" y="3476174"/>
            <a:ext cx="548640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61B3699-E6DC-4F3A-B926-52007814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458" y="3476174"/>
            <a:ext cx="548640" cy="548640"/>
          </a:xfrm>
          <a:prstGeom prst="rect">
            <a:avLst/>
          </a:prstGeom>
        </p:spPr>
      </p:pic>
      <p:pic>
        <p:nvPicPr>
          <p:cNvPr id="27" name="Picture 26" descr="A close up of a logo&#10;&#10;Description automatically generated">
            <a:extLst>
              <a:ext uri="{FF2B5EF4-FFF2-40B4-BE49-F238E27FC236}">
                <a16:creationId xmlns:a16="http://schemas.microsoft.com/office/drawing/2014/main" id="{813D2DE2-26AD-4251-A927-4644B48FF5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60" y="3476174"/>
            <a:ext cx="548640" cy="548640"/>
          </a:xfrm>
          <a:prstGeom prst="rect">
            <a:avLst/>
          </a:prstGeom>
        </p:spPr>
      </p:pic>
      <p:sp>
        <p:nvSpPr>
          <p:cNvPr id="14" name="Rectangle 13">
            <a:hlinkClick r:id="rId5"/>
            <a:extLst>
              <a:ext uri="{FF2B5EF4-FFF2-40B4-BE49-F238E27FC236}">
                <a16:creationId xmlns:a16="http://schemas.microsoft.com/office/drawing/2014/main" id="{BC1D3926-3B6E-464D-A41D-1C42179D08DD}"/>
              </a:ext>
            </a:extLst>
          </p:cNvPr>
          <p:cNvSpPr/>
          <p:nvPr/>
        </p:nvSpPr>
        <p:spPr>
          <a:xfrm>
            <a:off x="5893781" y="5489827"/>
            <a:ext cx="4812104" cy="54864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r>
              <a:rPr lang="es-GT" sz="2400" dirty="0">
                <a:hlinkClick r:id="rId6"/>
              </a:rPr>
              <a:t>https://github.com/Epivaral/Sessions</a:t>
            </a:r>
            <a:endParaRPr lang="es-GT" sz="2400" dirty="0"/>
          </a:p>
          <a:p>
            <a:endParaRPr lang="es-GT" sz="2400" dirty="0"/>
          </a:p>
          <a:p>
            <a:endParaRPr lang="es-GT" sz="2400" dirty="0"/>
          </a:p>
          <a:p>
            <a:endParaRPr lang="es-GT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D7A12B-AED1-4C7A-9A0D-A2265A39EFB0}"/>
              </a:ext>
            </a:extLst>
          </p:cNvPr>
          <p:cNvSpPr txBox="1"/>
          <p:nvPr/>
        </p:nvSpPr>
        <p:spPr>
          <a:xfrm>
            <a:off x="2922048" y="5489827"/>
            <a:ext cx="3107062" cy="54864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s-GT" sz="2400" dirty="0"/>
              <a:t>Material disponible en:</a:t>
            </a:r>
          </a:p>
        </p:txBody>
      </p:sp>
      <p:pic>
        <p:nvPicPr>
          <p:cNvPr id="20" name="Graphic 19" descr="Arrow Rotate left">
            <a:extLst>
              <a:ext uri="{FF2B5EF4-FFF2-40B4-BE49-F238E27FC236}">
                <a16:creationId xmlns:a16="http://schemas.microsoft.com/office/drawing/2014/main" id="{79B5BFB8-3323-4743-87F6-59802753CB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6200000">
            <a:off x="2159607" y="5105017"/>
            <a:ext cx="91440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75BB363-8FAC-4719-9F88-081672CAE268}"/>
              </a:ext>
            </a:extLst>
          </p:cNvPr>
          <p:cNvSpPr/>
          <p:nvPr/>
        </p:nvSpPr>
        <p:spPr>
          <a:xfrm>
            <a:off x="0" y="0"/>
            <a:ext cx="12192000" cy="98207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43751765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A5B2330-9D85-405F-88DF-D78C5E37F3D4}"/>
              </a:ext>
            </a:extLst>
          </p:cNvPr>
          <p:cNvSpPr/>
          <p:nvPr/>
        </p:nvSpPr>
        <p:spPr>
          <a:xfrm>
            <a:off x="2077733" y="672247"/>
            <a:ext cx="4913618" cy="5319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572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s-GT" sz="4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  <a:endParaRPr kumimoji="0" lang="es-GT" sz="4400" b="0" i="0" u="none" strike="noStrike" kern="1200" cap="none" spc="0" normalizeH="0" baseline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defTabSz="4572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s-GT" sz="4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  <a:p>
            <a:pPr marL="342900" lvl="0" indent="-342900" defTabSz="4572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s-GT" sz="4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</a:p>
          <a:p>
            <a:pPr marL="342900" lvl="0" indent="-342900" defTabSz="4572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s-GT" sz="4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Demos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7D8DCB-6C26-4630-B1C9-64ACB1F9FEEE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Agenda </a:t>
            </a:r>
            <a:endParaRPr lang="es-GT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40E91701-879F-41EA-B7EF-F50179F17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015" y="3927273"/>
            <a:ext cx="2257425" cy="274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999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75000"/>
              </a:schemeClr>
            </a:gs>
            <a:gs pos="100000">
              <a:schemeClr val="accent5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AF53-3859-48A2-A689-3D24C4854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7999"/>
          </a:xfrm>
        </p:spPr>
        <p:txBody>
          <a:bodyPr anchor="ctr">
            <a:norm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pic>
        <p:nvPicPr>
          <p:cNvPr id="6" name="Picture 5" descr="A picture containing object&#10;&#10;Description automatically generated">
            <a:extLst>
              <a:ext uri="{FF2B5EF4-FFF2-40B4-BE49-F238E27FC236}">
                <a16:creationId xmlns:a16="http://schemas.microsoft.com/office/drawing/2014/main" id="{AED6E133-CC57-49C3-BDB6-C581CCD3E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204" y="3559763"/>
            <a:ext cx="3656991" cy="2861386"/>
          </a:xfrm>
          <a:prstGeom prst="rect">
            <a:avLst/>
          </a:prstGeom>
          <a:noFill/>
          <a:ln w="1905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107835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0A0A27-0A8E-4976-AA34-A0C4FBF51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0736" y="2132939"/>
            <a:ext cx="2465320" cy="273236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E52D2-810A-4A9E-AC30-22495A9C4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562" y="1293779"/>
            <a:ext cx="9758695" cy="5272392"/>
          </a:xfrm>
        </p:spPr>
        <p:txBody>
          <a:bodyPr>
            <a:normAutofit/>
          </a:bodyPr>
          <a:lstStyle/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Acrónimo para Internet </a:t>
            </a:r>
            <a:r>
              <a:rPr lang="es-GT" sz="2400" dirty="0" err="1">
                <a:solidFill>
                  <a:schemeClr val="bg1">
                    <a:lumMod val="50000"/>
                  </a:schemeClr>
                </a:solidFill>
              </a:rPr>
              <a:t>of</a:t>
            </a: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GT" sz="2400" dirty="0" err="1">
                <a:solidFill>
                  <a:schemeClr val="bg1">
                    <a:lumMod val="50000"/>
                  </a:schemeClr>
                </a:solidFill>
              </a:rPr>
              <a:t>Things</a:t>
            </a: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 (Internet de las cosas)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Dispositivos electrónicos con acceso a internet para aplicaciones embebidas de monitoreo y control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Todo puede estar conectado a internet y ser controlado remotamente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Posibilidad de colectar data hacia una base de datos centralizada</a:t>
            </a:r>
          </a:p>
          <a:p>
            <a:endParaRPr lang="es-GT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Nuevas posibilidades para integración de sistemas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C4224-DC86-4EF9-9CEE-D34B6D18A017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pic>
        <p:nvPicPr>
          <p:cNvPr id="5" name="Graphic 4" descr="Programmer">
            <a:extLst>
              <a:ext uri="{FF2B5EF4-FFF2-40B4-BE49-F238E27FC236}">
                <a16:creationId xmlns:a16="http://schemas.microsoft.com/office/drawing/2014/main" id="{DA8EA4ED-B198-4BE2-8F26-BC4EEC1A7D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8510" y="4276298"/>
            <a:ext cx="2092750" cy="209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700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8AD5B0-1EDC-4123-A16C-58D7F9078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166" y="1005174"/>
            <a:ext cx="9260166" cy="5756564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Controlar una gran cantidad de dispositivos puede ser complejo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Integración de distintos protocolos y sistemas 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Seguridad de los dispositivos e infraestructura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Problemas de autonomía por programación inadecuada o fallos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Un uso malicioso puede afectar la privacidad de las personas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Legislaciones de cada país</a:t>
            </a:r>
          </a:p>
          <a:p>
            <a:pPr>
              <a:lnSpc>
                <a:spcPct val="200000"/>
              </a:lnSpc>
            </a:pPr>
            <a:r>
              <a:rPr lang="es-GT" sz="2400" dirty="0">
                <a:solidFill>
                  <a:schemeClr val="bg1">
                    <a:lumMod val="50000"/>
                  </a:schemeClr>
                </a:solidFill>
              </a:rPr>
              <a:t>Adecuada eliminación de desechos</a:t>
            </a:r>
          </a:p>
        </p:txBody>
      </p:sp>
      <p:pic>
        <p:nvPicPr>
          <p:cNvPr id="3" name="Graphic 2" descr="Warning">
            <a:extLst>
              <a:ext uri="{FF2B5EF4-FFF2-40B4-BE49-F238E27FC236}">
                <a16:creationId xmlns:a16="http://schemas.microsoft.com/office/drawing/2014/main" id="{2E0CD8A1-8501-46A3-9CE7-9F67CAAE1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658" y="2694495"/>
            <a:ext cx="1469010" cy="14690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EE5C8D2-7266-445A-AF67-990E3E2039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7273" y="5013816"/>
            <a:ext cx="1752319" cy="17479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F0F508-D062-41B1-9250-EED9D298DD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8702" y="1116855"/>
            <a:ext cx="1892640" cy="18926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613540-4987-4243-A431-414F131F81C0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8A3535-660D-4D22-89E9-557678C32D69}"/>
              </a:ext>
            </a:extLst>
          </p:cNvPr>
          <p:cNvSpPr/>
          <p:nvPr/>
        </p:nvSpPr>
        <p:spPr>
          <a:xfrm>
            <a:off x="1064348" y="420399"/>
            <a:ext cx="287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Ten en cuenta…</a:t>
            </a:r>
          </a:p>
        </p:txBody>
      </p:sp>
    </p:spTree>
    <p:extLst>
      <p:ext uri="{BB962C8B-B14F-4D97-AF65-F5344CB8AC3E}">
        <p14:creationId xmlns:p14="http://schemas.microsoft.com/office/powerpoint/2010/main" val="13306406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2F989BD-424B-4EE6-92C3-435482F3F3AC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C07D8C6-1840-4111-B81D-02C9D2C83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626582"/>
            <a:ext cx="11239500" cy="60379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973B02C-3941-4078-924E-054BBFF4DF47}"/>
              </a:ext>
            </a:extLst>
          </p:cNvPr>
          <p:cNvSpPr/>
          <p:nvPr/>
        </p:nvSpPr>
        <p:spPr>
          <a:xfrm>
            <a:off x="6096000" y="6474323"/>
            <a:ext cx="59828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sz="1400" b="1" dirty="0"/>
              <a:t>Fuente: </a:t>
            </a:r>
            <a:r>
              <a:rPr lang="es-GT" sz="1400" dirty="0">
                <a:hlinkClick r:id="rId4"/>
              </a:rPr>
              <a:t>https://iot-analytics.com/top-10-iot-segments-2018-real-iot-projects/</a:t>
            </a:r>
            <a:endParaRPr lang="es-GT" sz="1400" dirty="0"/>
          </a:p>
        </p:txBody>
      </p:sp>
    </p:spTree>
    <p:extLst>
      <p:ext uri="{BB962C8B-B14F-4D97-AF65-F5344CB8AC3E}">
        <p14:creationId xmlns:p14="http://schemas.microsoft.com/office/powerpoint/2010/main" val="336609965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CF9E5A5-8128-48B5-B1B7-F23111C28C6E}"/>
              </a:ext>
            </a:extLst>
          </p:cNvPr>
          <p:cNvSpPr txBox="1"/>
          <p:nvPr/>
        </p:nvSpPr>
        <p:spPr>
          <a:xfrm>
            <a:off x="883997" y="1386081"/>
            <a:ext cx="3432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rgbClr val="2E75B6"/>
                </a:solidFill>
              </a:rPr>
              <a:t>Un carro de F1 transmite 2GB de data por vuelta (</a:t>
            </a:r>
            <a:r>
              <a:rPr lang="es-GT" dirty="0" err="1">
                <a:solidFill>
                  <a:srgbClr val="2E75B6"/>
                </a:solidFill>
              </a:rPr>
              <a:t>lap</a:t>
            </a:r>
            <a:r>
              <a:rPr lang="es-GT" dirty="0">
                <a:solidFill>
                  <a:srgbClr val="2E75B6"/>
                </a:solidFill>
              </a:rPr>
              <a:t>)</a:t>
            </a:r>
          </a:p>
        </p:txBody>
      </p:sp>
      <p:pic>
        <p:nvPicPr>
          <p:cNvPr id="18" name="Graphic 17" descr="Information">
            <a:extLst>
              <a:ext uri="{FF2B5EF4-FFF2-40B4-BE49-F238E27FC236}">
                <a16:creationId xmlns:a16="http://schemas.microsoft.com/office/drawing/2014/main" id="{157FAF66-99A6-41A4-A86C-FC135D032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919" y="67995"/>
            <a:ext cx="1021108" cy="102110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D287E-4B05-4847-AEC7-B9E2DA80AA34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A5B756-E915-4F7B-90D1-A9CF24B1A420}"/>
              </a:ext>
            </a:extLst>
          </p:cNvPr>
          <p:cNvSpPr/>
          <p:nvPr/>
        </p:nvSpPr>
        <p:spPr>
          <a:xfrm>
            <a:off x="1692253" y="6424018"/>
            <a:ext cx="104997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dirty="0">
                <a:hlinkClick r:id="rId4"/>
              </a:rPr>
              <a:t>https://www.intel.co.uk/content/www/uk/en/it-management/cloud-analytic-hub/big-data-powers-f1.html</a:t>
            </a:r>
            <a:endParaRPr lang="es-G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7F07-C9B1-41A1-BD4D-EB0551BED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150" y="2032412"/>
            <a:ext cx="3432094" cy="2063086"/>
          </a:xfrm>
          <a:prstGeom prst="rect">
            <a:avLst/>
          </a:prstGeom>
        </p:spPr>
      </p:pic>
      <p:pic>
        <p:nvPicPr>
          <p:cNvPr id="14" name="Picture 13" descr="A picture containing luggage, car, sitting, computer&#10;&#10;Description automatically generated">
            <a:extLst>
              <a:ext uri="{FF2B5EF4-FFF2-40B4-BE49-F238E27FC236}">
                <a16:creationId xmlns:a16="http://schemas.microsoft.com/office/drawing/2014/main" id="{667311C8-2BCA-404A-B167-311B85154B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155" y="637614"/>
            <a:ext cx="3755689" cy="250379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DAA9228-AE21-4198-B4DD-E485AFB9B961}"/>
              </a:ext>
            </a:extLst>
          </p:cNvPr>
          <p:cNvSpPr txBox="1"/>
          <p:nvPr/>
        </p:nvSpPr>
        <p:spPr>
          <a:xfrm>
            <a:off x="6627982" y="3140043"/>
            <a:ext cx="5234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2E75B6"/>
                </a:solidFill>
              </a:defRPr>
            </a:lvl1pPr>
          </a:lstStyle>
          <a:p>
            <a:r>
              <a:rPr lang="es-GT" sz="1800" dirty="0"/>
              <a:t>3TB de información generada al finalizar una carrera (vehículo, piloto, pista, equipo de pit, clima, etc.)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6148-4E81-4783-B819-337C3984614A}"/>
              </a:ext>
            </a:extLst>
          </p:cNvPr>
          <p:cNvSpPr/>
          <p:nvPr/>
        </p:nvSpPr>
        <p:spPr>
          <a:xfrm>
            <a:off x="1163786" y="307181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3600" b="1" dirty="0">
                <a:solidFill>
                  <a:srgbClr val="2E75B6"/>
                </a:solidFill>
              </a:rPr>
              <a:t>¿Sabias que?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294553-54ED-440E-A39D-837C42B69408}"/>
              </a:ext>
            </a:extLst>
          </p:cNvPr>
          <p:cNvSpPr txBox="1"/>
          <p:nvPr/>
        </p:nvSpPr>
        <p:spPr>
          <a:xfrm>
            <a:off x="1432114" y="4659593"/>
            <a:ext cx="4055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rgbClr val="2E75B6"/>
                </a:solidFill>
              </a:rPr>
              <a:t>Un equipo (localizado remotamente) analiza la data en tiempo real y después de la carrera en busca de oportunidades de mejora de fracción de segundos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75CC3D2-41CC-45F6-A0ED-731018C04C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3395" y="4002974"/>
            <a:ext cx="3432095" cy="228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219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2F989BD-424B-4EE6-92C3-435482F3F3AC}"/>
              </a:ext>
            </a:extLst>
          </p:cNvPr>
          <p:cNvSpPr/>
          <p:nvPr/>
        </p:nvSpPr>
        <p:spPr>
          <a:xfrm>
            <a:off x="4786009" y="0"/>
            <a:ext cx="7405991" cy="3693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5">
                  <a:lumMod val="75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GT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es IoT?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73B02C-3941-4078-924E-054BBFF4DF47}"/>
              </a:ext>
            </a:extLst>
          </p:cNvPr>
          <p:cNvSpPr/>
          <p:nvPr/>
        </p:nvSpPr>
        <p:spPr>
          <a:xfrm>
            <a:off x="5782000" y="6205658"/>
            <a:ext cx="59828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GT" sz="1400" b="1" dirty="0"/>
              <a:t>Mas información: </a:t>
            </a:r>
            <a:r>
              <a:rPr lang="es-GT" sz="1400" dirty="0">
                <a:hlinkClick r:id="rId3"/>
              </a:rPr>
              <a:t>https://azure.microsoft.com/en-us/product-categories/iot/</a:t>
            </a:r>
            <a:endParaRPr lang="es-GT" sz="1400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769DCEE-E93E-4C8B-A75A-9D2D697C7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732649"/>
              </p:ext>
            </p:extLst>
          </p:nvPr>
        </p:nvGraphicFramePr>
        <p:xfrm>
          <a:off x="990598" y="2009775"/>
          <a:ext cx="10191751" cy="388649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6610352">
                  <a:extLst>
                    <a:ext uri="{9D8B030D-6E8A-4147-A177-3AD203B41FA5}">
                      <a16:colId xmlns:a16="http://schemas.microsoft.com/office/drawing/2014/main" val="1252519978"/>
                    </a:ext>
                  </a:extLst>
                </a:gridCol>
                <a:gridCol w="3581399">
                  <a:extLst>
                    <a:ext uri="{9D8B030D-6E8A-4147-A177-3AD203B41FA5}">
                      <a16:colId xmlns:a16="http://schemas.microsoft.com/office/drawing/2014/main" val="3055474663"/>
                    </a:ext>
                  </a:extLst>
                </a:gridCol>
              </a:tblGrid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2000" noProof="0" dirty="0"/>
                        <a:t>Si necesitas…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sz="2000" noProof="0" dirty="0"/>
                        <a:t>Usa este servicio…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468650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 dirty="0"/>
                        <a:t>Construir una solución rápidamente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noProof="0" dirty="0">
                          <a:hlinkClick r:id="rId4"/>
                        </a:rPr>
                        <a:t>Azure IoT Central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974713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/>
                        <a:t>Plantillas para implementar soluciones comunes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5"/>
                        </a:rPr>
                        <a:t>Azure IoT </a:t>
                      </a:r>
                      <a:r>
                        <a:rPr lang="es-GT" dirty="0" err="1">
                          <a:hlinkClick r:id="rId5"/>
                        </a:rPr>
                        <a:t>solution</a:t>
                      </a:r>
                      <a:r>
                        <a:rPr lang="es-GT" dirty="0">
                          <a:hlinkClick r:id="rId5"/>
                        </a:rPr>
                        <a:t> </a:t>
                      </a:r>
                      <a:r>
                        <a:rPr lang="es-GT" dirty="0" err="1">
                          <a:hlinkClick r:id="rId5"/>
                        </a:rPr>
                        <a:t>accelerators</a:t>
                      </a:r>
                      <a:r>
                        <a:rPr lang="es-GT" dirty="0">
                          <a:hlinkClick r:id="rId5"/>
                        </a:rPr>
                        <a:t>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360137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/>
                        <a:t>Implementar procesamiento de la nube en tus dispositivos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6"/>
                        </a:rPr>
                        <a:t>Azure IoT Edge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278845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 dirty="0"/>
                        <a:t>Conectar, monitorear y controlar billones de dispositivos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7"/>
                        </a:rPr>
                        <a:t>Azure IoT Hub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879753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/>
                        <a:t>Crear un modelo digital de tus dispositivos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8"/>
                        </a:rPr>
                        <a:t>Azure Digital </a:t>
                      </a:r>
                      <a:r>
                        <a:rPr lang="es-GT" dirty="0" err="1">
                          <a:hlinkClick r:id="rId8"/>
                        </a:rPr>
                        <a:t>Twins</a:t>
                      </a:r>
                      <a:r>
                        <a:rPr lang="es-GT" dirty="0">
                          <a:hlinkClick r:id="rId8"/>
                        </a:rPr>
                        <a:t>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629193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/>
                        <a:t>Analizar data en tiempo real de tus dispositivos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9"/>
                        </a:rPr>
                        <a:t>Azure Time Series </a:t>
                      </a:r>
                      <a:r>
                        <a:rPr lang="es-GT" dirty="0" err="1">
                          <a:hlinkClick r:id="rId9"/>
                        </a:rPr>
                        <a:t>Insights</a:t>
                      </a:r>
                      <a:r>
                        <a:rPr lang="es-GT" dirty="0">
                          <a:hlinkClick r:id="rId9"/>
                        </a:rPr>
                        <a:t>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45343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l"/>
                      <a:r>
                        <a:rPr lang="es-GT" sz="1800" noProof="0" dirty="0"/>
                        <a:t>Solución completa Hardware/OS/Software de Microsoft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GT" dirty="0">
                          <a:hlinkClick r:id="rId10"/>
                        </a:rPr>
                        <a:t>Azure </a:t>
                      </a:r>
                      <a:r>
                        <a:rPr lang="es-GT" dirty="0" err="1">
                          <a:hlinkClick r:id="rId10"/>
                        </a:rPr>
                        <a:t>Sphere</a:t>
                      </a:r>
                      <a:r>
                        <a:rPr lang="es-GT" dirty="0">
                          <a:hlinkClick r:id="rId10"/>
                        </a:rPr>
                        <a:t> </a:t>
                      </a:r>
                      <a:endParaRPr lang="es-GT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2520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7D61145-44D4-47A8-8375-9794EDA35E44}"/>
              </a:ext>
            </a:extLst>
          </p:cNvPr>
          <p:cNvSpPr txBox="1"/>
          <p:nvPr/>
        </p:nvSpPr>
        <p:spPr>
          <a:xfrm>
            <a:off x="180570" y="961724"/>
            <a:ext cx="6877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3200" b="1" dirty="0">
                <a:solidFill>
                  <a:srgbClr val="0072C6"/>
                </a:solidFill>
              </a:rPr>
              <a:t>¿Que soluciones ofrece Azure para IoT?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EC59A0-B954-4C6F-9205-C30101976B56}"/>
              </a:ext>
            </a:extLst>
          </p:cNvPr>
          <p:cNvSpPr/>
          <p:nvPr/>
        </p:nvSpPr>
        <p:spPr>
          <a:xfrm>
            <a:off x="990598" y="3962400"/>
            <a:ext cx="10191751" cy="457200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9525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899321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1737</TotalTime>
  <Words>1032</Words>
  <Application>Microsoft Office PowerPoint</Application>
  <PresentationFormat>Widescreen</PresentationFormat>
  <Paragraphs>212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Corbel</vt:lpstr>
      <vt:lpstr>Ink Free</vt:lpstr>
      <vt:lpstr>Symbol</vt:lpstr>
      <vt:lpstr>Office Theme</vt:lpstr>
      <vt:lpstr>1_Office Theme</vt:lpstr>
      <vt:lpstr>Introducción a Azure IoT Hub</vt:lpstr>
      <vt:lpstr>Eduardo Pivaral</vt:lpstr>
      <vt:lpstr>PowerPoint Presentation</vt:lpstr>
      <vt:lpstr>¿Que es IoT?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Software</vt:lpstr>
      <vt:lpstr>PowerPoint Presentation</vt:lpstr>
      <vt:lpstr>PowerPoint Presentation</vt:lpstr>
      <vt:lpstr>PowerPoint Presentation</vt:lpstr>
      <vt:lpstr>PowerPoint Presentation</vt:lpstr>
      <vt:lpstr>Demos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IoT, Cloud and Data analysis</dc:title>
  <dc:creator>Pivaral leal, EDUARDO</dc:creator>
  <cp:lastModifiedBy>Eduardo Pivaral</cp:lastModifiedBy>
  <cp:revision>1</cp:revision>
  <dcterms:created xsi:type="dcterms:W3CDTF">2019-04-23T21:51:13Z</dcterms:created>
  <dcterms:modified xsi:type="dcterms:W3CDTF">2020-04-30T19:43:47Z</dcterms:modified>
</cp:coreProperties>
</file>

<file path=docProps/thumbnail.jpeg>
</file>